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1" r:id="rId6"/>
    <p:sldId id="262" r:id="rId7"/>
    <p:sldId id="263" r:id="rId8"/>
    <p:sldId id="264" r:id="rId9"/>
    <p:sldId id="265" r:id="rId10"/>
    <p:sldId id="266" r:id="rId11"/>
    <p:sldId id="267" r:id="rId12"/>
    <p:sldId id="268" r:id="rId13"/>
    <p:sldId id="269" r:id="rId14"/>
    <p:sldId id="270" r:id="rId15"/>
    <p:sldId id="27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FD5BA32-F18C-E3A7-0912-953C8709F10F}" v="2" dt="2026-01-26T14:47:49.5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8" d="100"/>
          <a:sy n="98" d="100"/>
        </p:scale>
        <p:origin x="103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D280B53-722A-42C1-8482-31DD365F41DA}" type="datetimeFigureOut">
              <a:rPr lang="en-GB" smtClean="0"/>
              <a:t>26/01/2026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CED9A8C-2FE7-4F9D-8F90-6A002BB8F786}" type="slidenum">
              <a:rPr lang="en-GB" smtClean="0"/>
              <a:t>‹#›</a:t>
            </a:fld>
            <a:endParaRPr lang="en-GB"/>
          </a:p>
        </p:txBody>
      </p:sp>
    </p:spTree>
    <p:extLst>
      <p:ext uri="{BB962C8B-B14F-4D97-AF65-F5344CB8AC3E}">
        <p14:creationId xmlns:p14="http://schemas.microsoft.com/office/powerpoint/2010/main" val="14670891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p:nvPr/>
        </p:nvSpPr>
        <p:spPr>
          <a:xfrm>
            <a:off x="517870" y="6209925"/>
            <a:ext cx="11155680" cy="45719"/>
          </a:xfrm>
          <a:custGeom>
            <a:avLst/>
            <a:gdLst>
              <a:gd name="connsiteX0" fmla="*/ 0 w 8715708"/>
              <a:gd name="connsiteY0" fmla="*/ 0 h 45719"/>
              <a:gd name="connsiteX1" fmla="*/ 3694525 w 8715708"/>
              <a:gd name="connsiteY1" fmla="*/ 0 h 45719"/>
              <a:gd name="connsiteX2" fmla="*/ 5021183 w 8715708"/>
              <a:gd name="connsiteY2" fmla="*/ 0 h 45719"/>
              <a:gd name="connsiteX3" fmla="*/ 8715708 w 8715708"/>
              <a:gd name="connsiteY3" fmla="*/ 0 h 45719"/>
              <a:gd name="connsiteX4" fmla="*/ 8715708 w 8715708"/>
              <a:gd name="connsiteY4" fmla="*/ 45719 h 45719"/>
              <a:gd name="connsiteX5" fmla="*/ 5021183 w 8715708"/>
              <a:gd name="connsiteY5" fmla="*/ 45719 h 45719"/>
              <a:gd name="connsiteX6" fmla="*/ 3694525 w 8715708"/>
              <a:gd name="connsiteY6" fmla="*/ 45719 h 45719"/>
              <a:gd name="connsiteX7" fmla="*/ 0 w 8715708"/>
              <a:gd name="connsiteY7" fmla="*/ 45719 h 45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B2327B2-BA4B-2C04-0751-5CB63D4AA425}"/>
              </a:ext>
            </a:extLst>
          </p:cNvPr>
          <p:cNvSpPr>
            <a:spLocks noGrp="1"/>
          </p:cNvSpPr>
          <p:nvPr>
            <p:ph type="ctrTitle"/>
          </p:nvPr>
        </p:nvSpPr>
        <p:spPr>
          <a:xfrm>
            <a:off x="521208" y="978408"/>
            <a:ext cx="11155680" cy="3429000"/>
          </a:xfrm>
        </p:spPr>
        <p:txBody>
          <a:bodyPr anchor="t">
            <a:normAutofit/>
          </a:bodyPr>
          <a:lstStyle>
            <a:lvl1pPr algn="l">
              <a:defRPr sz="7200"/>
            </a:lvl1pPr>
          </a:lstStyle>
          <a:p>
            <a:r>
              <a:rPr lang="en-US"/>
              <a:t>Click to edit Master title style</a:t>
            </a:r>
          </a:p>
        </p:txBody>
      </p:sp>
      <p:sp>
        <p:nvSpPr>
          <p:cNvPr id="3" name="Subtitle 2">
            <a:extLst>
              <a:ext uri="{FF2B5EF4-FFF2-40B4-BE49-F238E27FC236}">
                <a16:creationId xmlns:a16="http://schemas.microsoft.com/office/drawing/2014/main" id="{E7201176-DC7A-4C3D-3D8F-352526DA7B5D}"/>
              </a:ext>
            </a:extLst>
          </p:cNvPr>
          <p:cNvSpPr>
            <a:spLocks noGrp="1"/>
          </p:cNvSpPr>
          <p:nvPr>
            <p:ph type="subTitle" idx="1"/>
          </p:nvPr>
        </p:nvSpPr>
        <p:spPr>
          <a:xfrm>
            <a:off x="521208" y="4480560"/>
            <a:ext cx="7104888" cy="1399032"/>
          </a:xfrm>
        </p:spPr>
        <p:txBody>
          <a:bodyPr anchor="b">
            <a:normAutofit/>
          </a:bodyPr>
          <a:lstStyle>
            <a:lvl1pPr marL="0" indent="0" algn="l">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7DC221-9A2E-7459-102F-C3CFB27CC389}"/>
              </a:ext>
            </a:extLst>
          </p:cNvPr>
          <p:cNvSpPr>
            <a:spLocks noGrp="1"/>
          </p:cNvSpPr>
          <p:nvPr>
            <p:ph type="dt" sz="half" idx="10"/>
          </p:nvPr>
        </p:nvSpPr>
        <p:spPr/>
        <p:txBody>
          <a:bodyPr/>
          <a:lstStyle/>
          <a:p>
            <a:fld id="{E80C50CD-E178-4744-9B35-B2F624D6C5E9}" type="datetimeFigureOut">
              <a:rPr lang="en-US" smtClean="0"/>
              <a:t>1/26/2026</a:t>
            </a:fld>
            <a:endParaRPr lang="en-US"/>
          </a:p>
        </p:txBody>
      </p:sp>
      <p:sp>
        <p:nvSpPr>
          <p:cNvPr id="5" name="Footer Placeholder 4">
            <a:extLst>
              <a:ext uri="{FF2B5EF4-FFF2-40B4-BE49-F238E27FC236}">
                <a16:creationId xmlns:a16="http://schemas.microsoft.com/office/drawing/2014/main" id="{A5020671-6F7D-3A03-EEC1-661A87F96F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453D3A-E0F9-8386-2A6C-96671FBB15A5}"/>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2334507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26D03-149A-DAB3-4B2A-E9B74F2E25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C1E73D-41A7-9934-0990-9208B952329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BB2A3F-E719-673C-5D56-F663712D0E7F}"/>
              </a:ext>
            </a:extLst>
          </p:cNvPr>
          <p:cNvSpPr>
            <a:spLocks noGrp="1"/>
          </p:cNvSpPr>
          <p:nvPr>
            <p:ph type="dt" sz="half" idx="10"/>
          </p:nvPr>
        </p:nvSpPr>
        <p:spPr/>
        <p:txBody>
          <a:bodyPr/>
          <a:lstStyle/>
          <a:p>
            <a:fld id="{E80C50CD-E178-4744-9B35-B2F624D6C5E9}" type="datetimeFigureOut">
              <a:rPr lang="en-US" smtClean="0"/>
              <a:t>1/26/2026</a:t>
            </a:fld>
            <a:endParaRPr lang="en-US"/>
          </a:p>
        </p:txBody>
      </p:sp>
      <p:sp>
        <p:nvSpPr>
          <p:cNvPr id="5" name="Footer Placeholder 4">
            <a:extLst>
              <a:ext uri="{FF2B5EF4-FFF2-40B4-BE49-F238E27FC236}">
                <a16:creationId xmlns:a16="http://schemas.microsoft.com/office/drawing/2014/main" id="{04AE594A-52F5-D85E-343C-ADFEE3C72E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7D5C9C-B2E2-FC26-E459-9E880EF975B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9607126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9D51F-B2D5-2804-4F7C-C99850FBD05B}"/>
              </a:ext>
            </a:extLst>
          </p:cNvPr>
          <p:cNvSpPr>
            <a:spLocks noGrp="1"/>
          </p:cNvSpPr>
          <p:nvPr>
            <p:ph type="title"/>
          </p:nvPr>
        </p:nvSpPr>
        <p:spPr>
          <a:xfrm>
            <a:off x="521208" y="978408"/>
            <a:ext cx="5020056" cy="4288536"/>
          </a:xfrm>
        </p:spPr>
        <p:txBody>
          <a:bodyPr anchor="t">
            <a:normAutofit/>
          </a:bodyPr>
          <a:lstStyle>
            <a:lvl1pPr>
              <a:defRPr sz="5400"/>
            </a:lvl1pPr>
          </a:lstStyle>
          <a:p>
            <a:r>
              <a:rPr lang="en-US"/>
              <a:t>Click to edit Master title style</a:t>
            </a:r>
          </a:p>
        </p:txBody>
      </p:sp>
      <p:sp>
        <p:nvSpPr>
          <p:cNvPr id="3" name="Text Placeholder 2">
            <a:extLst>
              <a:ext uri="{FF2B5EF4-FFF2-40B4-BE49-F238E27FC236}">
                <a16:creationId xmlns:a16="http://schemas.microsoft.com/office/drawing/2014/main" id="{15FE5516-03B6-C488-EB4A-68AE681EDFB8}"/>
              </a:ext>
            </a:extLst>
          </p:cNvPr>
          <p:cNvSpPr>
            <a:spLocks noGrp="1"/>
          </p:cNvSpPr>
          <p:nvPr>
            <p:ph type="body" idx="1"/>
          </p:nvPr>
        </p:nvSpPr>
        <p:spPr>
          <a:xfrm>
            <a:off x="521208" y="5266944"/>
            <a:ext cx="5020056" cy="1088136"/>
          </a:xfrm>
        </p:spPr>
        <p:txBody>
          <a:bodyPr anchor="b">
            <a:normAutofit/>
          </a:bodyPr>
          <a:lstStyle>
            <a:lvl1pPr marL="0" indent="0">
              <a:buNone/>
              <a:defRPr sz="2200" i="1">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0ECB4D7-49A7-D050-70B9-11A1E2D445D8}"/>
              </a:ext>
            </a:extLst>
          </p:cNvPr>
          <p:cNvSpPr>
            <a:spLocks noGrp="1"/>
          </p:cNvSpPr>
          <p:nvPr>
            <p:ph type="dt" sz="half" idx="10"/>
          </p:nvPr>
        </p:nvSpPr>
        <p:spPr/>
        <p:txBody>
          <a:bodyPr/>
          <a:lstStyle/>
          <a:p>
            <a:fld id="{E80C50CD-E178-4744-9B35-B2F624D6C5E9}" type="datetimeFigureOut">
              <a:rPr lang="en-US" smtClean="0"/>
              <a:t>1/26/2026</a:t>
            </a:fld>
            <a:endParaRPr lang="en-US"/>
          </a:p>
        </p:txBody>
      </p:sp>
      <p:sp>
        <p:nvSpPr>
          <p:cNvPr id="5" name="Footer Placeholder 4">
            <a:extLst>
              <a:ext uri="{FF2B5EF4-FFF2-40B4-BE49-F238E27FC236}">
                <a16:creationId xmlns:a16="http://schemas.microsoft.com/office/drawing/2014/main" id="{8A9A913F-AD00-C1EE-B01A-8590671C01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4FC386-B2AF-6FAD-D053-E22D48CD7285}"/>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4E1E1B67-3BFF-F04B-52F4-7E724FB3B24D}"/>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73658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E3B21-CF4D-1B01-0F4E-D32C1B218B6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FB39FF2-6858-B514-B695-58442557D0C1}"/>
              </a:ext>
            </a:extLst>
          </p:cNvPr>
          <p:cNvSpPr>
            <a:spLocks noGrp="1"/>
          </p:cNvSpPr>
          <p:nvPr>
            <p:ph sz="half" idx="1"/>
          </p:nvPr>
        </p:nvSpPr>
        <p:spPr>
          <a:xfrm>
            <a:off x="521208"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FA30130-974D-B91D-5B93-EC52AABDB5B0}"/>
              </a:ext>
            </a:extLst>
          </p:cNvPr>
          <p:cNvSpPr>
            <a:spLocks noGrp="1"/>
          </p:cNvSpPr>
          <p:nvPr>
            <p:ph sz="half" idx="2"/>
          </p:nvPr>
        </p:nvSpPr>
        <p:spPr>
          <a:xfrm>
            <a:off x="6519672"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5BED99-6FD7-9C6B-1152-A6E42715BB79}"/>
              </a:ext>
            </a:extLst>
          </p:cNvPr>
          <p:cNvSpPr>
            <a:spLocks noGrp="1"/>
          </p:cNvSpPr>
          <p:nvPr>
            <p:ph type="dt" sz="half" idx="10"/>
          </p:nvPr>
        </p:nvSpPr>
        <p:spPr/>
        <p:txBody>
          <a:bodyPr/>
          <a:lstStyle/>
          <a:p>
            <a:fld id="{E80C50CD-E178-4744-9B35-B2F624D6C5E9}" type="datetimeFigureOut">
              <a:rPr lang="en-US" smtClean="0"/>
              <a:t>1/26/2026</a:t>
            </a:fld>
            <a:endParaRPr lang="en-US"/>
          </a:p>
        </p:txBody>
      </p:sp>
      <p:sp>
        <p:nvSpPr>
          <p:cNvPr id="6" name="Footer Placeholder 5">
            <a:extLst>
              <a:ext uri="{FF2B5EF4-FFF2-40B4-BE49-F238E27FC236}">
                <a16:creationId xmlns:a16="http://schemas.microsoft.com/office/drawing/2014/main" id="{BA253AAC-5967-2565-A715-82D3505ABF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B51313-69FB-E016-3CC1-62CA476ED214}"/>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573555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3DF9D-B849-CE37-97E4-AD37F880677F}"/>
              </a:ext>
            </a:extLst>
          </p:cNvPr>
          <p:cNvSpPr>
            <a:spLocks noGrp="1"/>
          </p:cNvSpPr>
          <p:nvPr>
            <p:ph type="title"/>
          </p:nvPr>
        </p:nvSpPr>
        <p:spPr>
          <a:xfrm>
            <a:off x="521208" y="978408"/>
            <a:ext cx="11164824" cy="1216152"/>
          </a:xfrm>
        </p:spPr>
        <p:txBody>
          <a:bodyPr/>
          <a:lstStyle/>
          <a:p>
            <a:r>
              <a:rPr lang="en-US"/>
              <a:t>Click to edit Master title style</a:t>
            </a:r>
          </a:p>
        </p:txBody>
      </p:sp>
      <p:sp>
        <p:nvSpPr>
          <p:cNvPr id="3" name="Text Placeholder 2">
            <a:extLst>
              <a:ext uri="{FF2B5EF4-FFF2-40B4-BE49-F238E27FC236}">
                <a16:creationId xmlns:a16="http://schemas.microsoft.com/office/drawing/2014/main" id="{79D4C626-4008-960A-E601-6AA9F4BB8D8B}"/>
              </a:ext>
            </a:extLst>
          </p:cNvPr>
          <p:cNvSpPr>
            <a:spLocks noGrp="1"/>
          </p:cNvSpPr>
          <p:nvPr>
            <p:ph type="body" idx="1"/>
          </p:nvPr>
        </p:nvSpPr>
        <p:spPr>
          <a:xfrm>
            <a:off x="521208"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06E8D6C-AC07-ED6B-2EA8-9C40A5AEA748}"/>
              </a:ext>
            </a:extLst>
          </p:cNvPr>
          <p:cNvSpPr>
            <a:spLocks noGrp="1"/>
          </p:cNvSpPr>
          <p:nvPr>
            <p:ph sz="half" idx="2"/>
          </p:nvPr>
        </p:nvSpPr>
        <p:spPr>
          <a:xfrm>
            <a:off x="521208" y="3035808"/>
            <a:ext cx="5166360" cy="33101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C52617E-C6D9-246B-E7B7-8159DF17C0A3}"/>
              </a:ext>
            </a:extLst>
          </p:cNvPr>
          <p:cNvSpPr>
            <a:spLocks noGrp="1"/>
          </p:cNvSpPr>
          <p:nvPr>
            <p:ph type="body" sz="quarter" idx="3"/>
          </p:nvPr>
        </p:nvSpPr>
        <p:spPr>
          <a:xfrm>
            <a:off x="6519672"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DBC2094-7EBC-02C5-5AB5-233E63080A9C}"/>
              </a:ext>
            </a:extLst>
          </p:cNvPr>
          <p:cNvSpPr>
            <a:spLocks noGrp="1"/>
          </p:cNvSpPr>
          <p:nvPr>
            <p:ph sz="quarter" idx="4"/>
          </p:nvPr>
        </p:nvSpPr>
        <p:spPr>
          <a:xfrm>
            <a:off x="6519672" y="3035808"/>
            <a:ext cx="5166360" cy="33101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3010BD2-59B4-FD2E-3C5E-C83AE6003985}"/>
              </a:ext>
            </a:extLst>
          </p:cNvPr>
          <p:cNvSpPr>
            <a:spLocks noGrp="1"/>
          </p:cNvSpPr>
          <p:nvPr>
            <p:ph type="dt" sz="half" idx="10"/>
          </p:nvPr>
        </p:nvSpPr>
        <p:spPr/>
        <p:txBody>
          <a:bodyPr/>
          <a:lstStyle/>
          <a:p>
            <a:fld id="{E80C50CD-E178-4744-9B35-B2F624D6C5E9}" type="datetimeFigureOut">
              <a:rPr lang="en-US" smtClean="0"/>
              <a:t>1/26/2026</a:t>
            </a:fld>
            <a:endParaRPr lang="en-US"/>
          </a:p>
        </p:txBody>
      </p:sp>
      <p:sp>
        <p:nvSpPr>
          <p:cNvPr id="8" name="Footer Placeholder 7">
            <a:extLst>
              <a:ext uri="{FF2B5EF4-FFF2-40B4-BE49-F238E27FC236}">
                <a16:creationId xmlns:a16="http://schemas.microsoft.com/office/drawing/2014/main" id="{E72B35C4-A654-7759-BDA0-94D9D1A2166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55F4347-2EC0-CA6E-2637-8048456D7ECB}"/>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4154950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4716D-52F2-C7FB-83B1-2DA1AD375EA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6F4A371-AC27-6A28-32E6-74A28371BF55}"/>
              </a:ext>
            </a:extLst>
          </p:cNvPr>
          <p:cNvSpPr>
            <a:spLocks noGrp="1"/>
          </p:cNvSpPr>
          <p:nvPr>
            <p:ph type="dt" sz="half" idx="10"/>
          </p:nvPr>
        </p:nvSpPr>
        <p:spPr/>
        <p:txBody>
          <a:bodyPr/>
          <a:lstStyle/>
          <a:p>
            <a:fld id="{E80C50CD-E178-4744-9B35-B2F624D6C5E9}" type="datetimeFigureOut">
              <a:rPr lang="en-US" smtClean="0"/>
              <a:t>1/26/2026</a:t>
            </a:fld>
            <a:endParaRPr lang="en-US"/>
          </a:p>
        </p:txBody>
      </p:sp>
      <p:sp>
        <p:nvSpPr>
          <p:cNvPr id="4" name="Footer Placeholder 3">
            <a:extLst>
              <a:ext uri="{FF2B5EF4-FFF2-40B4-BE49-F238E27FC236}">
                <a16:creationId xmlns:a16="http://schemas.microsoft.com/office/drawing/2014/main" id="{D155941A-A24E-885D-E894-0326F4C4004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9D5E5B4-971F-FF6A-1B07-A5C8537055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70076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9F431F-E6DC-4137-3092-A30A0A3628EC}"/>
              </a:ext>
            </a:extLst>
          </p:cNvPr>
          <p:cNvSpPr>
            <a:spLocks noGrp="1"/>
          </p:cNvSpPr>
          <p:nvPr>
            <p:ph type="dt" sz="half" idx="10"/>
          </p:nvPr>
        </p:nvSpPr>
        <p:spPr/>
        <p:txBody>
          <a:bodyPr/>
          <a:lstStyle/>
          <a:p>
            <a:fld id="{E80C50CD-E178-4744-9B35-B2F624D6C5E9}" type="datetimeFigureOut">
              <a:rPr lang="en-US" smtClean="0"/>
              <a:t>1/26/2026</a:t>
            </a:fld>
            <a:endParaRPr lang="en-US"/>
          </a:p>
        </p:txBody>
      </p:sp>
      <p:sp>
        <p:nvSpPr>
          <p:cNvPr id="3" name="Footer Placeholder 2">
            <a:extLst>
              <a:ext uri="{FF2B5EF4-FFF2-40B4-BE49-F238E27FC236}">
                <a16:creationId xmlns:a16="http://schemas.microsoft.com/office/drawing/2014/main" id="{06AC814B-67B4-C70F-FA51-6205D5E2CB8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AA9C9-D895-DD20-1089-EA75EA42895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7664616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50562-884C-9053-70C1-3B72A0B45EA6}"/>
              </a:ext>
            </a:extLst>
          </p:cNvPr>
          <p:cNvSpPr>
            <a:spLocks noGrp="1"/>
          </p:cNvSpPr>
          <p:nvPr>
            <p:ph type="title"/>
          </p:nvPr>
        </p:nvSpPr>
        <p:spPr>
          <a:xfrm>
            <a:off x="521208" y="978408"/>
            <a:ext cx="5020056" cy="2459736"/>
          </a:xfrm>
        </p:spPr>
        <p:txBody>
          <a:bodyPr anchor="t">
            <a:noAutofit/>
          </a:bodyPr>
          <a:lstStyle>
            <a:lvl1pPr>
              <a:defRPr sz="4400"/>
            </a:lvl1pPr>
          </a:lstStyle>
          <a:p>
            <a:r>
              <a:rPr lang="en-US"/>
              <a:t>Click to edit Master title style</a:t>
            </a:r>
          </a:p>
        </p:txBody>
      </p:sp>
      <p:sp>
        <p:nvSpPr>
          <p:cNvPr id="3" name="Content Placeholder 2">
            <a:extLst>
              <a:ext uri="{FF2B5EF4-FFF2-40B4-BE49-F238E27FC236}">
                <a16:creationId xmlns:a16="http://schemas.microsoft.com/office/drawing/2014/main" id="{0318F509-68F0-39D5-1A8B-CE246715AE46}"/>
              </a:ext>
            </a:extLst>
          </p:cNvPr>
          <p:cNvSpPr>
            <a:spLocks noGrp="1"/>
          </p:cNvSpPr>
          <p:nvPr>
            <p:ph idx="1"/>
          </p:nvPr>
        </p:nvSpPr>
        <p:spPr>
          <a:xfrm>
            <a:off x="6519672" y="987424"/>
            <a:ext cx="5166360" cy="5358384"/>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158E37C-27CE-3A84-FC74-BDCCD8A9A3EC}"/>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A95F79-E23E-11D2-40BF-66ED340195DB}"/>
              </a:ext>
            </a:extLst>
          </p:cNvPr>
          <p:cNvSpPr>
            <a:spLocks noGrp="1"/>
          </p:cNvSpPr>
          <p:nvPr>
            <p:ph type="dt" sz="half" idx="10"/>
          </p:nvPr>
        </p:nvSpPr>
        <p:spPr/>
        <p:txBody>
          <a:bodyPr/>
          <a:lstStyle/>
          <a:p>
            <a:fld id="{E80C50CD-E178-4744-9B35-B2F624D6C5E9}" type="datetimeFigureOut">
              <a:rPr lang="en-US" smtClean="0"/>
              <a:t>1/26/2026</a:t>
            </a:fld>
            <a:endParaRPr lang="en-US"/>
          </a:p>
        </p:txBody>
      </p:sp>
      <p:sp>
        <p:nvSpPr>
          <p:cNvPr id="6" name="Footer Placeholder 5">
            <a:extLst>
              <a:ext uri="{FF2B5EF4-FFF2-40B4-BE49-F238E27FC236}">
                <a16:creationId xmlns:a16="http://schemas.microsoft.com/office/drawing/2014/main" id="{4457F7FC-06F3-3D89-5D1A-4EC4B1D735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54ACD5-6E0B-5713-DC9A-41E9D62AB1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7367907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B2D45-7CDB-D38C-2AAE-273F797674E1}"/>
              </a:ext>
            </a:extLst>
          </p:cNvPr>
          <p:cNvSpPr>
            <a:spLocks noGrp="1"/>
          </p:cNvSpPr>
          <p:nvPr>
            <p:ph type="title"/>
          </p:nvPr>
        </p:nvSpPr>
        <p:spPr>
          <a:xfrm>
            <a:off x="521208" y="978408"/>
            <a:ext cx="5020056" cy="2459736"/>
          </a:xfrm>
        </p:spPr>
        <p:txBody>
          <a:bodyPr anchor="t">
            <a:noAutofit/>
          </a:bodyPr>
          <a:lstStyle>
            <a:lvl1pPr>
              <a:defRPr sz="4400"/>
            </a:lvl1pPr>
          </a:lstStyle>
          <a:p>
            <a:r>
              <a:rPr lang="en-US"/>
              <a:t>Click to edit Master title style</a:t>
            </a:r>
          </a:p>
        </p:txBody>
      </p:sp>
      <p:sp>
        <p:nvSpPr>
          <p:cNvPr id="3" name="Picture Placeholder 2">
            <a:extLst>
              <a:ext uri="{FF2B5EF4-FFF2-40B4-BE49-F238E27FC236}">
                <a16:creationId xmlns:a16="http://schemas.microsoft.com/office/drawing/2014/main" id="{CCBF0855-1744-56E4-B115-3A3C5EA7834B}"/>
              </a:ext>
            </a:extLst>
          </p:cNvPr>
          <p:cNvSpPr>
            <a:spLocks noGrp="1"/>
          </p:cNvSpPr>
          <p:nvPr>
            <p:ph type="pic" idx="1"/>
          </p:nvPr>
        </p:nvSpPr>
        <p:spPr>
          <a:xfrm>
            <a:off x="6519672" y="987424"/>
            <a:ext cx="5166360" cy="535838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85E8A1D-28AE-4A19-BD96-401D4822A53D}"/>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327DDB-CE95-4C89-DFC5-7DDBFC24E89C}"/>
              </a:ext>
            </a:extLst>
          </p:cNvPr>
          <p:cNvSpPr>
            <a:spLocks noGrp="1"/>
          </p:cNvSpPr>
          <p:nvPr>
            <p:ph type="dt" sz="half" idx="10"/>
          </p:nvPr>
        </p:nvSpPr>
        <p:spPr/>
        <p:txBody>
          <a:bodyPr/>
          <a:lstStyle/>
          <a:p>
            <a:fld id="{E80C50CD-E178-4744-9B35-B2F624D6C5E9}" type="datetimeFigureOut">
              <a:rPr lang="en-US" smtClean="0"/>
              <a:t>1/26/2026</a:t>
            </a:fld>
            <a:endParaRPr lang="en-US"/>
          </a:p>
        </p:txBody>
      </p:sp>
      <p:sp>
        <p:nvSpPr>
          <p:cNvPr id="6" name="Footer Placeholder 5">
            <a:extLst>
              <a:ext uri="{FF2B5EF4-FFF2-40B4-BE49-F238E27FC236}">
                <a16:creationId xmlns:a16="http://schemas.microsoft.com/office/drawing/2014/main" id="{0522C835-F3B5-943C-FFC4-D5BA9666AF3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709891-6E3C-ADED-01DD-15FCED37AF4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40066649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36771-E72D-FAD8-771E-3E196DD2E1C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B5BB827-257D-60D9-792F-E695900429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E5D2E7-C856-F78A-E88C-375474982A5F}"/>
              </a:ext>
            </a:extLst>
          </p:cNvPr>
          <p:cNvSpPr>
            <a:spLocks noGrp="1"/>
          </p:cNvSpPr>
          <p:nvPr>
            <p:ph type="dt" sz="half" idx="10"/>
          </p:nvPr>
        </p:nvSpPr>
        <p:spPr/>
        <p:txBody>
          <a:bodyPr/>
          <a:lstStyle/>
          <a:p>
            <a:fld id="{E80C50CD-E178-4744-9B35-B2F624D6C5E9}" type="datetimeFigureOut">
              <a:rPr lang="en-US" smtClean="0"/>
              <a:t>1/26/2026</a:t>
            </a:fld>
            <a:endParaRPr lang="en-US"/>
          </a:p>
        </p:txBody>
      </p:sp>
      <p:sp>
        <p:nvSpPr>
          <p:cNvPr id="5" name="Footer Placeholder 4">
            <a:extLst>
              <a:ext uri="{FF2B5EF4-FFF2-40B4-BE49-F238E27FC236}">
                <a16:creationId xmlns:a16="http://schemas.microsoft.com/office/drawing/2014/main" id="{0FDAB289-9591-51C9-9E3C-B6F2ACC6A6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FE037C-790D-7442-8E43-D2740B3952B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4365552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635151-A38B-3766-6A32-FF1DF7687D9F}"/>
              </a:ext>
            </a:extLst>
          </p:cNvPr>
          <p:cNvSpPr>
            <a:spLocks noGrp="1"/>
          </p:cNvSpPr>
          <p:nvPr>
            <p:ph type="title" orient="vert"/>
          </p:nvPr>
        </p:nvSpPr>
        <p:spPr>
          <a:xfrm>
            <a:off x="8659368" y="978408"/>
            <a:ext cx="2551176" cy="536752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D132D1-640C-FB9A-AD6F-D845738349F6}"/>
              </a:ext>
            </a:extLst>
          </p:cNvPr>
          <p:cNvSpPr>
            <a:spLocks noGrp="1"/>
          </p:cNvSpPr>
          <p:nvPr>
            <p:ph type="body" orient="vert" idx="1"/>
          </p:nvPr>
        </p:nvSpPr>
        <p:spPr>
          <a:xfrm>
            <a:off x="521208" y="978408"/>
            <a:ext cx="8010144" cy="536752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55F80A-4BA7-8ED8-9A62-B92194272620}"/>
              </a:ext>
            </a:extLst>
          </p:cNvPr>
          <p:cNvSpPr>
            <a:spLocks noGrp="1"/>
          </p:cNvSpPr>
          <p:nvPr>
            <p:ph type="dt" sz="half" idx="10"/>
          </p:nvPr>
        </p:nvSpPr>
        <p:spPr/>
        <p:txBody>
          <a:bodyPr/>
          <a:lstStyle/>
          <a:p>
            <a:fld id="{E80C50CD-E178-4744-9B35-B2F624D6C5E9}" type="datetimeFigureOut">
              <a:rPr lang="en-US" smtClean="0"/>
              <a:t>1/26/2026</a:t>
            </a:fld>
            <a:endParaRPr lang="en-US"/>
          </a:p>
        </p:txBody>
      </p:sp>
      <p:sp>
        <p:nvSpPr>
          <p:cNvPr id="5" name="Footer Placeholder 4">
            <a:extLst>
              <a:ext uri="{FF2B5EF4-FFF2-40B4-BE49-F238E27FC236}">
                <a16:creationId xmlns:a16="http://schemas.microsoft.com/office/drawing/2014/main" id="{85E38113-D55A-A1A0-D1FE-53C95860FB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19DDB-F89D-4B2D-21A2-82AF1D1023E4}"/>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262572D8-D485-1DB1-34B1-C35C61C89940}"/>
              </a:ext>
            </a:extLst>
          </p:cNvPr>
          <p:cNvSpPr/>
          <p:nvPr/>
        </p:nvSpPr>
        <p:spPr>
          <a:xfrm rot="5400000">
            <a:off x="8936623" y="3585018"/>
            <a:ext cx="532573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751850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1A28D7-6581-4956-AAE3-9104804DF55B}"/>
              </a:ext>
            </a:extLst>
          </p:cNvPr>
          <p:cNvSpPr>
            <a:spLocks noGrp="1"/>
          </p:cNvSpPr>
          <p:nvPr>
            <p:ph type="title"/>
          </p:nvPr>
        </p:nvSpPr>
        <p:spPr>
          <a:xfrm>
            <a:off x="521208" y="978408"/>
            <a:ext cx="11155680" cy="146304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F3CFCCA4-57A4-08A1-FC45-D2BBA66FABFA}"/>
              </a:ext>
            </a:extLst>
          </p:cNvPr>
          <p:cNvSpPr>
            <a:spLocks noGrp="1"/>
          </p:cNvSpPr>
          <p:nvPr>
            <p:ph type="body" idx="1"/>
          </p:nvPr>
        </p:nvSpPr>
        <p:spPr>
          <a:xfrm>
            <a:off x="521208" y="2578608"/>
            <a:ext cx="11155680" cy="37673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0FAA0F4-2442-8D45-3C3D-1B8F55C8683A}"/>
              </a:ext>
            </a:extLst>
          </p:cNvPr>
          <p:cNvSpPr>
            <a:spLocks noGrp="1"/>
          </p:cNvSpPr>
          <p:nvPr>
            <p:ph type="dt" sz="half" idx="2"/>
          </p:nvPr>
        </p:nvSpPr>
        <p:spPr>
          <a:xfrm>
            <a:off x="521208" y="6419088"/>
            <a:ext cx="2743200" cy="365125"/>
          </a:xfrm>
          <a:prstGeom prst="rect">
            <a:avLst/>
          </a:prstGeom>
        </p:spPr>
        <p:txBody>
          <a:bodyPr vert="horz" lIns="91440" tIns="45720" rIns="91440" bIns="45720" rtlCol="0" anchor="ctr"/>
          <a:lstStyle>
            <a:lvl1pPr algn="l">
              <a:defRPr sz="900">
                <a:solidFill>
                  <a:schemeClr val="tx1"/>
                </a:solidFill>
              </a:defRPr>
            </a:lvl1pPr>
          </a:lstStyle>
          <a:p>
            <a:fld id="{E80C50CD-E178-4744-9B35-B2F624D6C5E9}" type="datetimeFigureOut">
              <a:rPr lang="en-US" smtClean="0"/>
              <a:pPr/>
              <a:t>1/26/2026</a:t>
            </a:fld>
            <a:endParaRPr lang="en-US"/>
          </a:p>
        </p:txBody>
      </p:sp>
      <p:sp>
        <p:nvSpPr>
          <p:cNvPr id="5" name="Footer Placeholder 4">
            <a:extLst>
              <a:ext uri="{FF2B5EF4-FFF2-40B4-BE49-F238E27FC236}">
                <a16:creationId xmlns:a16="http://schemas.microsoft.com/office/drawing/2014/main" id="{9E03785E-FB42-1D54-92AC-D0A61A8FABD4}"/>
              </a:ext>
            </a:extLst>
          </p:cNvPr>
          <p:cNvSpPr>
            <a:spLocks noGrp="1"/>
          </p:cNvSpPr>
          <p:nvPr>
            <p:ph type="ftr" sz="quarter" idx="3"/>
          </p:nvPr>
        </p:nvSpPr>
        <p:spPr>
          <a:xfrm>
            <a:off x="521208" y="100584"/>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BCC9CF34-1274-DB45-4809-90E5D244A9AE}"/>
              </a:ext>
            </a:extLst>
          </p:cNvPr>
          <p:cNvSpPr>
            <a:spLocks noGrp="1"/>
          </p:cNvSpPr>
          <p:nvPr>
            <p:ph type="sldNum" sz="quarter" idx="4"/>
          </p:nvPr>
        </p:nvSpPr>
        <p:spPr>
          <a:xfrm>
            <a:off x="11457432" y="6419088"/>
            <a:ext cx="640080" cy="365125"/>
          </a:xfrm>
          <a:prstGeom prst="rect">
            <a:avLst/>
          </a:prstGeom>
        </p:spPr>
        <p:txBody>
          <a:bodyPr vert="horz" lIns="91440" tIns="45720" rIns="91440" bIns="45720" rtlCol="0" anchor="ctr"/>
          <a:lstStyle>
            <a:lvl1pPr algn="r">
              <a:defRPr sz="900">
                <a:solidFill>
                  <a:schemeClr val="tx1"/>
                </a:solidFill>
              </a:defRPr>
            </a:lvl1pPr>
          </a:lstStyle>
          <a:p>
            <a:fld id="{148CC95F-0247-41B6-91CF-DC97C76A7088}" type="slidenum">
              <a:rPr lang="en-US" smtClean="0"/>
              <a:pPr/>
              <a:t>‹#›</a:t>
            </a:fld>
            <a:endParaRPr lang="en-US"/>
          </a:p>
        </p:txBody>
      </p:sp>
      <p:sp>
        <p:nvSpPr>
          <p:cNvPr id="7" name="Freeform: Shape 6">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466661435"/>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CD7F9EC8-0E2C-4023-9DD1-73BEF6B80D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B563CF-F725-5913-0CB5-66836B68F114}"/>
              </a:ext>
            </a:extLst>
          </p:cNvPr>
          <p:cNvSpPr>
            <a:spLocks noGrp="1"/>
          </p:cNvSpPr>
          <p:nvPr>
            <p:ph type="ctrTitle"/>
          </p:nvPr>
        </p:nvSpPr>
        <p:spPr>
          <a:xfrm>
            <a:off x="521208" y="978408"/>
            <a:ext cx="7565779" cy="1386996"/>
          </a:xfrm>
        </p:spPr>
        <p:txBody>
          <a:bodyPr anchor="t">
            <a:normAutofit/>
          </a:bodyPr>
          <a:lstStyle/>
          <a:p>
            <a:pPr>
              <a:lnSpc>
                <a:spcPct val="90000"/>
              </a:lnSpc>
            </a:pPr>
            <a:r>
              <a:rPr lang="en-GB" sz="4600"/>
              <a:t>Governors Report to Parents 2024 to 2025</a:t>
            </a:r>
          </a:p>
        </p:txBody>
      </p:sp>
      <p:sp>
        <p:nvSpPr>
          <p:cNvPr id="3" name="Subtitle 2">
            <a:extLst>
              <a:ext uri="{FF2B5EF4-FFF2-40B4-BE49-F238E27FC236}">
                <a16:creationId xmlns:a16="http://schemas.microsoft.com/office/drawing/2014/main" id="{00C25AEF-723B-41CB-C1DB-DF98E1B4F758}"/>
              </a:ext>
            </a:extLst>
          </p:cNvPr>
          <p:cNvSpPr>
            <a:spLocks noGrp="1"/>
          </p:cNvSpPr>
          <p:nvPr>
            <p:ph type="subTitle" idx="1"/>
          </p:nvPr>
        </p:nvSpPr>
        <p:spPr>
          <a:xfrm>
            <a:off x="6577879" y="1140739"/>
            <a:ext cx="5114348" cy="1062334"/>
          </a:xfrm>
        </p:spPr>
        <p:txBody>
          <a:bodyPr anchor="t">
            <a:normAutofit fontScale="92500"/>
          </a:bodyPr>
          <a:lstStyle/>
          <a:p>
            <a:r>
              <a:rPr lang="en-GB" i="0"/>
              <a:t>SCHOOL PROSPECTUS  </a:t>
            </a:r>
          </a:p>
          <a:p>
            <a:r>
              <a:rPr lang="en-GB" i="0"/>
              <a:t>https://www.ysgolheolgoffa.ysgolccc.cymru/ </a:t>
            </a:r>
            <a:endParaRPr lang="en-GB" sz="3200" b="1"/>
          </a:p>
        </p:txBody>
      </p:sp>
      <p:sp>
        <p:nvSpPr>
          <p:cNvPr id="32" name="Freeform: Shape 31">
            <a:extLst>
              <a:ext uri="{FF2B5EF4-FFF2-40B4-BE49-F238E27FC236}">
                <a16:creationId xmlns:a16="http://schemas.microsoft.com/office/drawing/2014/main" id="{DD646702-1788-B97D-918B-46834CD1E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a:extLst>
              <a:ext uri="{FF2B5EF4-FFF2-40B4-BE49-F238E27FC236}">
                <a16:creationId xmlns:a16="http://schemas.microsoft.com/office/drawing/2014/main" id="{4409B4DB-C3CA-A81B-91F4-4A23F34988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76333" y="2516605"/>
            <a:ext cx="3398468" cy="3615392"/>
          </a:xfrm>
          <a:prstGeom prst="rect">
            <a:avLst/>
          </a:prstGeom>
        </p:spPr>
      </p:pic>
      <p:pic>
        <p:nvPicPr>
          <p:cNvPr id="4" name="Picture 3" descr="Colored pencils inside a pencil holder which is on top of a wood table">
            <a:extLst>
              <a:ext uri="{FF2B5EF4-FFF2-40B4-BE49-F238E27FC236}">
                <a16:creationId xmlns:a16="http://schemas.microsoft.com/office/drawing/2014/main" id="{A56B8B47-F6C4-BADB-0950-D3E830343924}"/>
              </a:ext>
            </a:extLst>
          </p:cNvPr>
          <p:cNvPicPr>
            <a:picLocks noChangeAspect="1"/>
          </p:cNvPicPr>
          <p:nvPr/>
        </p:nvPicPr>
        <p:blipFill>
          <a:blip r:embed="rId3"/>
          <a:srcRect t="15730"/>
          <a:stretch>
            <a:fillRect/>
          </a:stretch>
        </p:blipFill>
        <p:spPr>
          <a:xfrm>
            <a:off x="6176831" y="2773182"/>
            <a:ext cx="5515396" cy="3102423"/>
          </a:xfrm>
          <a:prstGeom prst="rect">
            <a:avLst/>
          </a:prstGeom>
        </p:spPr>
      </p:pic>
      <p:sp>
        <p:nvSpPr>
          <p:cNvPr id="34" name="Freeform: Shape 33">
            <a:extLst>
              <a:ext uri="{FF2B5EF4-FFF2-40B4-BE49-F238E27FC236}">
                <a16:creationId xmlns:a16="http://schemas.microsoft.com/office/drawing/2014/main" id="{F6B4FCA5-23FA-C759-8E23-68410B3505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8" y="6300216"/>
            <a:ext cx="11165482" cy="45719"/>
          </a:xfrm>
          <a:custGeom>
            <a:avLst/>
            <a:gdLst>
              <a:gd name="connsiteX0" fmla="*/ 0 w 11165482"/>
              <a:gd name="connsiteY0" fmla="*/ 0 h 45719"/>
              <a:gd name="connsiteX1" fmla="*/ 3694525 w 11165482"/>
              <a:gd name="connsiteY1" fmla="*/ 0 h 45719"/>
              <a:gd name="connsiteX2" fmla="*/ 5021183 w 11165482"/>
              <a:gd name="connsiteY2" fmla="*/ 0 h 45719"/>
              <a:gd name="connsiteX3" fmla="*/ 6144299 w 11165482"/>
              <a:gd name="connsiteY3" fmla="*/ 0 h 45719"/>
              <a:gd name="connsiteX4" fmla="*/ 8715708 w 11165482"/>
              <a:gd name="connsiteY4" fmla="*/ 0 h 45719"/>
              <a:gd name="connsiteX5" fmla="*/ 11165482 w 11165482"/>
              <a:gd name="connsiteY5" fmla="*/ 0 h 45719"/>
              <a:gd name="connsiteX6" fmla="*/ 11165482 w 11165482"/>
              <a:gd name="connsiteY6" fmla="*/ 45719 h 45719"/>
              <a:gd name="connsiteX7" fmla="*/ 8715708 w 11165482"/>
              <a:gd name="connsiteY7" fmla="*/ 45719 h 45719"/>
              <a:gd name="connsiteX8" fmla="*/ 6144299 w 11165482"/>
              <a:gd name="connsiteY8" fmla="*/ 45719 h 45719"/>
              <a:gd name="connsiteX9" fmla="*/ 5021183 w 11165482"/>
              <a:gd name="connsiteY9" fmla="*/ 45719 h 45719"/>
              <a:gd name="connsiteX10" fmla="*/ 3694525 w 11165482"/>
              <a:gd name="connsiteY10" fmla="*/ 45719 h 45719"/>
              <a:gd name="connsiteX11" fmla="*/ 0 w 11165482"/>
              <a:gd name="connsiteY11" fmla="*/ 45719 h 45719"/>
              <a:gd name="connsiteX0" fmla="*/ 0 w 11165482"/>
              <a:gd name="connsiteY0" fmla="*/ 0 h 45719"/>
              <a:gd name="connsiteX1" fmla="*/ 3694525 w 11165482"/>
              <a:gd name="connsiteY1" fmla="*/ 0 h 45719"/>
              <a:gd name="connsiteX2" fmla="*/ 6144299 w 11165482"/>
              <a:gd name="connsiteY2" fmla="*/ 0 h 45719"/>
              <a:gd name="connsiteX3" fmla="*/ 8715708 w 11165482"/>
              <a:gd name="connsiteY3" fmla="*/ 0 h 45719"/>
              <a:gd name="connsiteX4" fmla="*/ 11165482 w 11165482"/>
              <a:gd name="connsiteY4" fmla="*/ 0 h 45719"/>
              <a:gd name="connsiteX5" fmla="*/ 11165482 w 11165482"/>
              <a:gd name="connsiteY5" fmla="*/ 45719 h 45719"/>
              <a:gd name="connsiteX6" fmla="*/ 8715708 w 11165482"/>
              <a:gd name="connsiteY6" fmla="*/ 45719 h 45719"/>
              <a:gd name="connsiteX7" fmla="*/ 6144299 w 11165482"/>
              <a:gd name="connsiteY7" fmla="*/ 45719 h 45719"/>
              <a:gd name="connsiteX8" fmla="*/ 5021183 w 11165482"/>
              <a:gd name="connsiteY8" fmla="*/ 45719 h 45719"/>
              <a:gd name="connsiteX9" fmla="*/ 3694525 w 11165482"/>
              <a:gd name="connsiteY9" fmla="*/ 45719 h 45719"/>
              <a:gd name="connsiteX10" fmla="*/ 0 w 11165482"/>
              <a:gd name="connsiteY10" fmla="*/ 45719 h 45719"/>
              <a:gd name="connsiteX11" fmla="*/ 0 w 11165482"/>
              <a:gd name="connsiteY11" fmla="*/ 0 h 45719"/>
              <a:gd name="connsiteX0" fmla="*/ 0 w 11165482"/>
              <a:gd name="connsiteY0" fmla="*/ 0 h 45719"/>
              <a:gd name="connsiteX1" fmla="*/ 3694525 w 11165482"/>
              <a:gd name="connsiteY1" fmla="*/ 0 h 45719"/>
              <a:gd name="connsiteX2" fmla="*/ 6144299 w 11165482"/>
              <a:gd name="connsiteY2" fmla="*/ 0 h 45719"/>
              <a:gd name="connsiteX3" fmla="*/ 8715708 w 11165482"/>
              <a:gd name="connsiteY3" fmla="*/ 0 h 45719"/>
              <a:gd name="connsiteX4" fmla="*/ 11165482 w 11165482"/>
              <a:gd name="connsiteY4" fmla="*/ 0 h 45719"/>
              <a:gd name="connsiteX5" fmla="*/ 11165482 w 11165482"/>
              <a:gd name="connsiteY5" fmla="*/ 45719 h 45719"/>
              <a:gd name="connsiteX6" fmla="*/ 8715708 w 11165482"/>
              <a:gd name="connsiteY6" fmla="*/ 45719 h 45719"/>
              <a:gd name="connsiteX7" fmla="*/ 6144299 w 11165482"/>
              <a:gd name="connsiteY7" fmla="*/ 45719 h 45719"/>
              <a:gd name="connsiteX8" fmla="*/ 5021183 w 11165482"/>
              <a:gd name="connsiteY8" fmla="*/ 45719 h 45719"/>
              <a:gd name="connsiteX9" fmla="*/ 0 w 11165482"/>
              <a:gd name="connsiteY9" fmla="*/ 45719 h 45719"/>
              <a:gd name="connsiteX10" fmla="*/ 0 w 11165482"/>
              <a:gd name="connsiteY10" fmla="*/ 0 h 45719"/>
              <a:gd name="connsiteX0" fmla="*/ 0 w 11165482"/>
              <a:gd name="connsiteY0" fmla="*/ 0 h 45719"/>
              <a:gd name="connsiteX1" fmla="*/ 6144299 w 11165482"/>
              <a:gd name="connsiteY1" fmla="*/ 0 h 45719"/>
              <a:gd name="connsiteX2" fmla="*/ 8715708 w 11165482"/>
              <a:gd name="connsiteY2" fmla="*/ 0 h 45719"/>
              <a:gd name="connsiteX3" fmla="*/ 11165482 w 11165482"/>
              <a:gd name="connsiteY3" fmla="*/ 0 h 45719"/>
              <a:gd name="connsiteX4" fmla="*/ 11165482 w 11165482"/>
              <a:gd name="connsiteY4" fmla="*/ 45719 h 45719"/>
              <a:gd name="connsiteX5" fmla="*/ 8715708 w 11165482"/>
              <a:gd name="connsiteY5" fmla="*/ 45719 h 45719"/>
              <a:gd name="connsiteX6" fmla="*/ 6144299 w 11165482"/>
              <a:gd name="connsiteY6" fmla="*/ 45719 h 45719"/>
              <a:gd name="connsiteX7" fmla="*/ 5021183 w 11165482"/>
              <a:gd name="connsiteY7" fmla="*/ 45719 h 45719"/>
              <a:gd name="connsiteX8" fmla="*/ 0 w 11165482"/>
              <a:gd name="connsiteY8" fmla="*/ 45719 h 45719"/>
              <a:gd name="connsiteX9" fmla="*/ 0 w 11165482"/>
              <a:gd name="connsiteY9" fmla="*/ 0 h 45719"/>
              <a:gd name="connsiteX0" fmla="*/ 0 w 11165482"/>
              <a:gd name="connsiteY0" fmla="*/ 0 h 45719"/>
              <a:gd name="connsiteX1" fmla="*/ 6144299 w 11165482"/>
              <a:gd name="connsiteY1" fmla="*/ 0 h 45719"/>
              <a:gd name="connsiteX2" fmla="*/ 8715708 w 11165482"/>
              <a:gd name="connsiteY2" fmla="*/ 0 h 45719"/>
              <a:gd name="connsiteX3" fmla="*/ 11165482 w 11165482"/>
              <a:gd name="connsiteY3" fmla="*/ 0 h 45719"/>
              <a:gd name="connsiteX4" fmla="*/ 11165482 w 11165482"/>
              <a:gd name="connsiteY4" fmla="*/ 45719 h 45719"/>
              <a:gd name="connsiteX5" fmla="*/ 8715708 w 11165482"/>
              <a:gd name="connsiteY5" fmla="*/ 45719 h 45719"/>
              <a:gd name="connsiteX6" fmla="*/ 5021183 w 11165482"/>
              <a:gd name="connsiteY6" fmla="*/ 45719 h 45719"/>
              <a:gd name="connsiteX7" fmla="*/ 0 w 11165482"/>
              <a:gd name="connsiteY7" fmla="*/ 45719 h 45719"/>
              <a:gd name="connsiteX8" fmla="*/ 0 w 11165482"/>
              <a:gd name="connsiteY8" fmla="*/ 0 h 45719"/>
              <a:gd name="connsiteX0" fmla="*/ 0 w 11165482"/>
              <a:gd name="connsiteY0" fmla="*/ 0 h 45719"/>
              <a:gd name="connsiteX1" fmla="*/ 8715708 w 11165482"/>
              <a:gd name="connsiteY1" fmla="*/ 0 h 45719"/>
              <a:gd name="connsiteX2" fmla="*/ 11165482 w 11165482"/>
              <a:gd name="connsiteY2" fmla="*/ 0 h 45719"/>
              <a:gd name="connsiteX3" fmla="*/ 11165482 w 11165482"/>
              <a:gd name="connsiteY3" fmla="*/ 45719 h 45719"/>
              <a:gd name="connsiteX4" fmla="*/ 8715708 w 11165482"/>
              <a:gd name="connsiteY4" fmla="*/ 45719 h 45719"/>
              <a:gd name="connsiteX5" fmla="*/ 5021183 w 11165482"/>
              <a:gd name="connsiteY5" fmla="*/ 45719 h 45719"/>
              <a:gd name="connsiteX6" fmla="*/ 0 w 11165482"/>
              <a:gd name="connsiteY6" fmla="*/ 45719 h 45719"/>
              <a:gd name="connsiteX7" fmla="*/ 0 w 11165482"/>
              <a:gd name="connsiteY7" fmla="*/ 0 h 45719"/>
              <a:gd name="connsiteX0" fmla="*/ 0 w 11165482"/>
              <a:gd name="connsiteY0" fmla="*/ 0 h 45719"/>
              <a:gd name="connsiteX1" fmla="*/ 8715708 w 11165482"/>
              <a:gd name="connsiteY1" fmla="*/ 0 h 45719"/>
              <a:gd name="connsiteX2" fmla="*/ 11165482 w 11165482"/>
              <a:gd name="connsiteY2" fmla="*/ 0 h 45719"/>
              <a:gd name="connsiteX3" fmla="*/ 11165482 w 11165482"/>
              <a:gd name="connsiteY3" fmla="*/ 45719 h 45719"/>
              <a:gd name="connsiteX4" fmla="*/ 8715708 w 11165482"/>
              <a:gd name="connsiteY4" fmla="*/ 45719 h 45719"/>
              <a:gd name="connsiteX5" fmla="*/ 0 w 11165482"/>
              <a:gd name="connsiteY5" fmla="*/ 45719 h 45719"/>
              <a:gd name="connsiteX6" fmla="*/ 0 w 11165482"/>
              <a:gd name="connsiteY6" fmla="*/ 0 h 45719"/>
              <a:gd name="connsiteX0" fmla="*/ 0 w 11165482"/>
              <a:gd name="connsiteY0" fmla="*/ 0 h 45719"/>
              <a:gd name="connsiteX1" fmla="*/ 8715708 w 11165482"/>
              <a:gd name="connsiteY1" fmla="*/ 0 h 45719"/>
              <a:gd name="connsiteX2" fmla="*/ 11165482 w 11165482"/>
              <a:gd name="connsiteY2" fmla="*/ 0 h 45719"/>
              <a:gd name="connsiteX3" fmla="*/ 11165482 w 11165482"/>
              <a:gd name="connsiteY3" fmla="*/ 45719 h 45719"/>
              <a:gd name="connsiteX4" fmla="*/ 0 w 11165482"/>
              <a:gd name="connsiteY4" fmla="*/ 45719 h 45719"/>
              <a:gd name="connsiteX5" fmla="*/ 0 w 11165482"/>
              <a:gd name="connsiteY5" fmla="*/ 0 h 45719"/>
              <a:gd name="connsiteX0" fmla="*/ 0 w 11165482"/>
              <a:gd name="connsiteY0" fmla="*/ 0 h 45719"/>
              <a:gd name="connsiteX1" fmla="*/ 11165482 w 11165482"/>
              <a:gd name="connsiteY1" fmla="*/ 0 h 45719"/>
              <a:gd name="connsiteX2" fmla="*/ 11165482 w 11165482"/>
              <a:gd name="connsiteY2" fmla="*/ 45719 h 45719"/>
              <a:gd name="connsiteX3" fmla="*/ 0 w 11165482"/>
              <a:gd name="connsiteY3" fmla="*/ 45719 h 45719"/>
              <a:gd name="connsiteX4" fmla="*/ 0 w 11165482"/>
              <a:gd name="connsiteY4" fmla="*/ 0 h 45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65482" h="45719">
                <a:moveTo>
                  <a:pt x="0" y="0"/>
                </a:moveTo>
                <a:lnTo>
                  <a:pt x="11165482" y="0"/>
                </a:lnTo>
                <a:lnTo>
                  <a:pt x="11165482" y="45719"/>
                </a:lnTo>
                <a:lnTo>
                  <a:pt x="0" y="45719"/>
                </a:ln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234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419C5-DF58-9544-7416-7C7221B232A8}"/>
              </a:ext>
            </a:extLst>
          </p:cNvPr>
          <p:cNvSpPr>
            <a:spLocks noGrp="1"/>
          </p:cNvSpPr>
          <p:nvPr>
            <p:ph type="title"/>
          </p:nvPr>
        </p:nvSpPr>
        <p:spPr/>
        <p:txBody>
          <a:bodyPr/>
          <a:lstStyle/>
          <a:p>
            <a:r>
              <a:rPr lang="en-GB"/>
              <a:t>Message from the Chair of Governors</a:t>
            </a:r>
          </a:p>
        </p:txBody>
      </p:sp>
      <p:sp>
        <p:nvSpPr>
          <p:cNvPr id="3" name="Content Placeholder 2">
            <a:extLst>
              <a:ext uri="{FF2B5EF4-FFF2-40B4-BE49-F238E27FC236}">
                <a16:creationId xmlns:a16="http://schemas.microsoft.com/office/drawing/2014/main" id="{01B71469-F2F3-00C5-82B5-293F46152904}"/>
              </a:ext>
            </a:extLst>
          </p:cNvPr>
          <p:cNvSpPr>
            <a:spLocks noGrp="1"/>
          </p:cNvSpPr>
          <p:nvPr>
            <p:ph idx="1"/>
          </p:nvPr>
        </p:nvSpPr>
        <p:spPr/>
        <p:txBody>
          <a:bodyPr vert="horz" lIns="91440" tIns="45720" rIns="91440" bIns="45720" rtlCol="0" anchor="t">
            <a:normAutofit/>
          </a:bodyPr>
          <a:lstStyle/>
          <a:p>
            <a:r>
              <a:rPr lang="en-GB" dirty="0">
                <a:latin typeface="Arial"/>
                <a:cs typeface="Times New Roman"/>
              </a:rPr>
              <a:t>Please accept my sincere apologies that our latest report has been delayed. We had another eventful autumn term which contributed to this. Carmarthenshire County Council’s Cabinet decision to go ahead with a new school following David Davies’s consultation and report has led to a lot of positive and progressive meetings to advance the plans, led by the new Director of Education Owain Lloyd. We look forward to more detailed plans and timetable by Easter. In addition, we welcomed the Estyn inspection at the end of November and we await the report’s publication at the end of this month.</a:t>
            </a:r>
            <a:endParaRPr lang="en-GB" dirty="0">
              <a:latin typeface="Arial"/>
              <a:cs typeface="Arial"/>
            </a:endParaRPr>
          </a:p>
          <a:p>
            <a:r>
              <a:rPr lang="en-GB" dirty="0">
                <a:latin typeface="Arial"/>
                <a:cs typeface="Times New Roman"/>
              </a:rPr>
              <a:t>Once again I am indebted for the support and work of my fellow governors and the whole school community for the benefit of our incredible and inspirational pupils and staff.</a:t>
            </a:r>
            <a:endParaRPr lang="en-GB" dirty="0">
              <a:latin typeface="Arial"/>
              <a:cs typeface="Arial"/>
            </a:endParaRPr>
          </a:p>
          <a:p>
            <a:r>
              <a:rPr lang="en-GB" dirty="0">
                <a:latin typeface="Arial"/>
                <a:cs typeface="Times New Roman"/>
              </a:rPr>
              <a:t>Mae </a:t>
            </a:r>
            <a:r>
              <a:rPr lang="en-GB" err="1">
                <a:latin typeface="Arial"/>
                <a:cs typeface="Times New Roman"/>
              </a:rPr>
              <a:t>pawb</a:t>
            </a:r>
            <a:r>
              <a:rPr lang="en-GB" dirty="0">
                <a:latin typeface="Arial"/>
                <a:cs typeface="Times New Roman"/>
              </a:rPr>
              <a:t> </a:t>
            </a:r>
            <a:r>
              <a:rPr lang="en-GB" err="1">
                <a:latin typeface="Arial"/>
                <a:cs typeface="Times New Roman"/>
              </a:rPr>
              <a:t>yn</a:t>
            </a:r>
            <a:r>
              <a:rPr lang="en-GB" dirty="0">
                <a:latin typeface="Arial"/>
                <a:cs typeface="Times New Roman"/>
              </a:rPr>
              <a:t> gallu!</a:t>
            </a:r>
            <a:endParaRPr lang="en-GB" dirty="0">
              <a:latin typeface="Arial"/>
              <a:cs typeface="Arial"/>
            </a:endParaRPr>
          </a:p>
          <a:p>
            <a:r>
              <a:rPr lang="en-GB" dirty="0">
                <a:latin typeface="Arial"/>
                <a:cs typeface="Times New Roman"/>
              </a:rPr>
              <a:t>Owen Jenkins</a:t>
            </a:r>
            <a:endParaRPr lang="en-GB" dirty="0">
              <a:latin typeface="Arial"/>
            </a:endParaRPr>
          </a:p>
          <a:p>
            <a:endParaRPr lang="en-GB" dirty="0"/>
          </a:p>
        </p:txBody>
      </p:sp>
    </p:spTree>
    <p:extLst>
      <p:ext uri="{BB962C8B-B14F-4D97-AF65-F5344CB8AC3E}">
        <p14:creationId xmlns:p14="http://schemas.microsoft.com/office/powerpoint/2010/main" val="3452360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E17AA97-89A7-45C1-B813-BFF6C23D7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C45802-58CF-F168-9D14-EDD09E68C9D4}"/>
              </a:ext>
            </a:extLst>
          </p:cNvPr>
          <p:cNvSpPr>
            <a:spLocks noGrp="1"/>
          </p:cNvSpPr>
          <p:nvPr>
            <p:ph type="title"/>
          </p:nvPr>
        </p:nvSpPr>
        <p:spPr>
          <a:xfrm>
            <a:off x="437745" y="884388"/>
            <a:ext cx="4628031" cy="1507938"/>
          </a:xfrm>
        </p:spPr>
        <p:txBody>
          <a:bodyPr>
            <a:normAutofit/>
          </a:bodyPr>
          <a:lstStyle/>
          <a:p>
            <a:pPr marL="0" marR="0" lvl="0" indent="0" defTabSz="914400" rtl="0" eaLnBrk="0" fontAlgn="base" latinLnBrk="0" hangingPunct="0">
              <a:spcBef>
                <a:spcPct val="0"/>
              </a:spcBef>
              <a:spcAft>
                <a:spcPct val="0"/>
              </a:spcAft>
              <a:buClrTx/>
              <a:buSzTx/>
              <a:buFontTx/>
              <a:buNone/>
              <a:tabLst/>
            </a:pPr>
            <a:r>
              <a:rPr kumimoji="0" lang="en-GB" altLang="en-US" sz="4000" b="1" i="0" u="none" strike="noStrike" cap="none" normalizeH="0" baseline="0">
                <a:ln>
                  <a:noFill/>
                </a:ln>
                <a:solidFill>
                  <a:schemeClr val="accent6">
                    <a:lumMod val="75000"/>
                  </a:schemeClr>
                </a:solidFill>
                <a:effectLst/>
                <a:latin typeface="Calibri" panose="020F0502020204030204" pitchFamily="34" charset="0"/>
                <a:cs typeface="Calibri" panose="020F0502020204030204" pitchFamily="34" charset="0"/>
              </a:rPr>
              <a:t>Our Governing Body</a:t>
            </a:r>
            <a:r>
              <a:rPr kumimoji="0" lang="en-GB" altLang="en-US" sz="4000" b="0" i="0" u="none" strike="noStrike" cap="none" normalizeH="0" baseline="0">
                <a:ln>
                  <a:noFill/>
                </a:ln>
                <a:solidFill>
                  <a:schemeClr val="accent6">
                    <a:lumMod val="75000"/>
                  </a:schemeClr>
                </a:solidFill>
                <a:effectLst/>
                <a:latin typeface="Calibri" panose="020F0502020204030204" pitchFamily="34" charset="0"/>
                <a:cs typeface="Calibri" panose="020F0502020204030204" pitchFamily="34" charset="0"/>
              </a:rPr>
              <a:t> </a:t>
            </a:r>
            <a:endParaRPr kumimoji="0" lang="en-GB" altLang="en-US" sz="4000" b="0" i="0" u="none" strike="noStrike" cap="none" normalizeH="0" baseline="0">
              <a:ln>
                <a:noFill/>
              </a:ln>
              <a:solidFill>
                <a:schemeClr val="accent6">
                  <a:lumMod val="75000"/>
                </a:schemeClr>
              </a:solidFill>
              <a:effectLst/>
            </a:endParaRPr>
          </a:p>
          <a:p>
            <a:pPr marL="0" marR="0" lvl="0" indent="0" defTabSz="914400" rtl="0" eaLnBrk="0" fontAlgn="base" latinLnBrk="0" hangingPunct="0">
              <a:spcBef>
                <a:spcPct val="0"/>
              </a:spcBef>
              <a:spcAft>
                <a:spcPct val="0"/>
              </a:spcAft>
              <a:buClrTx/>
              <a:buSzTx/>
              <a:buFontTx/>
              <a:buNone/>
              <a:tabLst/>
            </a:pPr>
            <a:endParaRPr kumimoji="0" lang="en-GB" altLang="en-US" b="0" i="0" u="none" strike="noStrike" cap="none" normalizeH="0" baseline="0">
              <a:ln>
                <a:noFill/>
              </a:ln>
              <a:effectLst/>
              <a:latin typeface="Arial" panose="020B0604020202020204" pitchFamily="34" charset="0"/>
            </a:endParaRPr>
          </a:p>
        </p:txBody>
      </p:sp>
      <p:sp>
        <p:nvSpPr>
          <p:cNvPr id="12" name="Rectangle 11">
            <a:extLst>
              <a:ext uri="{FF2B5EF4-FFF2-40B4-BE49-F238E27FC236}">
                <a16:creationId xmlns:a16="http://schemas.microsoft.com/office/drawing/2014/main" id="{33AC4FE1-D370-43A6-96C5-076716BB1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403250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A3D569D-D3A6-49CA-A483-291E95DACA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65776" y="611650"/>
            <a:ext cx="662025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Content Placeholder 3">
            <a:extLst>
              <a:ext uri="{FF2B5EF4-FFF2-40B4-BE49-F238E27FC236}">
                <a16:creationId xmlns:a16="http://schemas.microsoft.com/office/drawing/2014/main" id="{91EB25C6-D1CD-273D-E92B-FFFDC2AA3305}"/>
              </a:ext>
            </a:extLst>
          </p:cNvPr>
          <p:cNvGraphicFramePr>
            <a:graphicFrameLocks noGrp="1"/>
          </p:cNvGraphicFramePr>
          <p:nvPr>
            <p:ph idx="1"/>
            <p:extLst>
              <p:ext uri="{D42A27DB-BD31-4B8C-83A1-F6EECF244321}">
                <p14:modId xmlns:p14="http://schemas.microsoft.com/office/powerpoint/2010/main" val="2644585764"/>
              </p:ext>
            </p:extLst>
          </p:nvPr>
        </p:nvGraphicFramePr>
        <p:xfrm>
          <a:off x="5242712" y="978408"/>
          <a:ext cx="6266386" cy="5376683"/>
        </p:xfrm>
        <a:graphic>
          <a:graphicData uri="http://schemas.openxmlformats.org/drawingml/2006/table">
            <a:tbl>
              <a:tblPr>
                <a:noFill/>
              </a:tblPr>
              <a:tblGrid>
                <a:gridCol w="2165262">
                  <a:extLst>
                    <a:ext uri="{9D8B030D-6E8A-4147-A177-3AD203B41FA5}">
                      <a16:colId xmlns:a16="http://schemas.microsoft.com/office/drawing/2014/main" val="1158772323"/>
                    </a:ext>
                  </a:extLst>
                </a:gridCol>
                <a:gridCol w="1569096">
                  <a:extLst>
                    <a:ext uri="{9D8B030D-6E8A-4147-A177-3AD203B41FA5}">
                      <a16:colId xmlns:a16="http://schemas.microsoft.com/office/drawing/2014/main" val="2065567146"/>
                    </a:ext>
                  </a:extLst>
                </a:gridCol>
                <a:gridCol w="1266014">
                  <a:extLst>
                    <a:ext uri="{9D8B030D-6E8A-4147-A177-3AD203B41FA5}">
                      <a16:colId xmlns:a16="http://schemas.microsoft.com/office/drawing/2014/main" val="1892821376"/>
                    </a:ext>
                  </a:extLst>
                </a:gridCol>
                <a:gridCol w="1266014">
                  <a:extLst>
                    <a:ext uri="{9D8B030D-6E8A-4147-A177-3AD203B41FA5}">
                      <a16:colId xmlns:a16="http://schemas.microsoft.com/office/drawing/2014/main" val="829281155"/>
                    </a:ext>
                  </a:extLst>
                </a:gridCol>
              </a:tblGrid>
              <a:tr h="335924">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Mrs Sophie Phillips ​ </a:t>
                      </a:r>
                      <a:endParaRPr lang="en-GB" sz="1000" b="0" i="0" cap="none" spc="0">
                        <a:solidFill>
                          <a:schemeClr val="tx1"/>
                        </a:solidFill>
                        <a:effectLst/>
                      </a:endParaRPr>
                    </a:p>
                  </a:txBody>
                  <a:tcPr marL="54712" marR="57089" marT="15632" marB="117239">
                    <a:lnL w="9525" cap="flat" cmpd="sng" algn="ctr">
                      <a:solidFill>
                        <a:schemeClr val="tx1"/>
                      </a:solidFill>
                      <a:prstDash val="solid"/>
                    </a:lnL>
                    <a:lnR w="12700" cmpd="sng">
                      <a:noFill/>
                      <a:prstDash val="solid"/>
                    </a:lnR>
                    <a:lnT w="9525" cap="flat" cmpd="sng" algn="ctr">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Parent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9525" cap="flat" cmpd="sng" algn="ctr">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01.12.2017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9525" cap="flat" cmpd="sng" algn="ctr">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30.11.2025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9525" cap="flat" cmpd="sng" algn="ctr">
                      <a:noFill/>
                      <a:prstDash val="solid"/>
                    </a:lnT>
                    <a:lnB w="12700" cmpd="sng">
                      <a:noFill/>
                      <a:prstDash val="solid"/>
                    </a:lnB>
                    <a:noFill/>
                  </a:tcPr>
                </a:tc>
                <a:extLst>
                  <a:ext uri="{0D108BD9-81ED-4DB2-BD59-A6C34878D82A}">
                    <a16:rowId xmlns:a16="http://schemas.microsoft.com/office/drawing/2014/main" val="2799709965"/>
                  </a:ext>
                </a:extLst>
              </a:tr>
              <a:tr h="335924">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Mr David Phelps ​ </a:t>
                      </a:r>
                      <a:endParaRPr lang="en-GB" sz="1000" b="0" i="0" cap="none" spc="0">
                        <a:solidFill>
                          <a:schemeClr val="tx1"/>
                        </a:solidFill>
                        <a:effectLst/>
                      </a:endParaRPr>
                    </a:p>
                  </a:txBody>
                  <a:tcPr marL="54712" marR="57089" marT="15632" marB="117239">
                    <a:lnL w="9525"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Community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27.03.2023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a:t>
                      </a:r>
                      <a:r>
                        <a:rPr lang="en-GB" sz="1000" b="0" i="0" u="none" strike="noStrike" cap="none" spc="0">
                          <a:solidFill>
                            <a:schemeClr val="tx1"/>
                          </a:solidFill>
                          <a:effectLst/>
                          <a:latin typeface="Calibri" panose="020F0502020204030204" pitchFamily="34" charset="0"/>
                        </a:rPr>
                        <a:t>27.03.27</a:t>
                      </a:r>
                      <a:r>
                        <a:rPr lang="en-GB" sz="1000" b="0" i="0" cap="none" spc="0">
                          <a:solidFill>
                            <a:schemeClr val="tx1"/>
                          </a:solidFill>
                          <a:effectLst/>
                          <a:latin typeface="Calibri" panose="020F0502020204030204" pitchFamily="34" charset="0"/>
                        </a:rPr>
                        <a:t>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3534450925"/>
                  </a:ext>
                </a:extLst>
              </a:tr>
              <a:tr h="335924">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Mr Phil Newell (Vice) ​ </a:t>
                      </a:r>
                      <a:endParaRPr lang="en-GB" sz="1000" b="0" i="0" cap="none" spc="0">
                        <a:solidFill>
                          <a:schemeClr val="tx1"/>
                        </a:solidFill>
                        <a:effectLst/>
                      </a:endParaRPr>
                    </a:p>
                  </a:txBody>
                  <a:tcPr marL="54712" marR="57089" marT="15632" marB="117239">
                    <a:lnL w="9525"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Community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u="none" strike="noStrike" cap="none" spc="0">
                          <a:solidFill>
                            <a:schemeClr val="tx1"/>
                          </a:solidFill>
                          <a:effectLst/>
                          <a:latin typeface="Calibri" panose="020F0502020204030204" pitchFamily="34" charset="0"/>
                        </a:rPr>
                        <a:t>4.7.25</a:t>
                      </a:r>
                      <a:r>
                        <a:rPr lang="en-GB" sz="1000" b="0" i="0" cap="none" spc="0">
                          <a:solidFill>
                            <a:schemeClr val="tx1"/>
                          </a:solidFill>
                          <a:effectLst/>
                          <a:latin typeface="Calibri" panose="020F0502020204030204" pitchFamily="34" charset="0"/>
                        </a:rPr>
                        <a:t>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u="none" strike="noStrike" cap="none" spc="0">
                          <a:solidFill>
                            <a:schemeClr val="tx1"/>
                          </a:solidFill>
                          <a:effectLst/>
                          <a:latin typeface="Calibri" panose="020F0502020204030204" pitchFamily="34" charset="0"/>
                        </a:rPr>
                        <a:t>3.7.29</a:t>
                      </a:r>
                      <a:r>
                        <a:rPr lang="en-GB" sz="1000" b="0" i="0" cap="none" spc="0">
                          <a:solidFill>
                            <a:schemeClr val="tx1"/>
                          </a:solidFill>
                          <a:effectLst/>
                          <a:latin typeface="Calibri" panose="020F0502020204030204" pitchFamily="34" charset="0"/>
                        </a:rPr>
                        <a:t>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637196967"/>
                  </a:ext>
                </a:extLst>
              </a:tr>
              <a:tr h="335924">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Mrs Geoff Hill ​ </a:t>
                      </a:r>
                      <a:endParaRPr lang="en-GB" sz="1000" b="0" i="0" cap="none" spc="0">
                        <a:solidFill>
                          <a:schemeClr val="tx1"/>
                        </a:solidFill>
                        <a:effectLst/>
                      </a:endParaRPr>
                    </a:p>
                  </a:txBody>
                  <a:tcPr marL="54712" marR="57089" marT="15632" marB="117239">
                    <a:lnL w="9525"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Community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23.10.2017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22.10.2025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885893667"/>
                  </a:ext>
                </a:extLst>
              </a:tr>
              <a:tr h="335924">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Ms Karen Wilkie ​ </a:t>
                      </a:r>
                      <a:endParaRPr lang="en-GB" sz="1000" b="0" i="0" cap="none" spc="0">
                        <a:solidFill>
                          <a:schemeClr val="tx1"/>
                        </a:solidFill>
                        <a:effectLst/>
                      </a:endParaRPr>
                    </a:p>
                  </a:txBody>
                  <a:tcPr marL="54712" marR="57089" marT="15632" marB="117239">
                    <a:lnL w="9525"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Staff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 24.4.2024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23.4.2028​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1203939554"/>
                  </a:ext>
                </a:extLst>
              </a:tr>
              <a:tr h="335924">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Mr Jonathan Clarke  ​ </a:t>
                      </a:r>
                      <a:endParaRPr lang="en-GB" sz="1000" b="0" i="0" cap="none" spc="0">
                        <a:solidFill>
                          <a:schemeClr val="tx1"/>
                        </a:solidFill>
                        <a:effectLst/>
                      </a:endParaRPr>
                    </a:p>
                  </a:txBody>
                  <a:tcPr marL="54712" marR="57089" marT="15632" marB="117239">
                    <a:lnL w="9525"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Teacher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17.10.2024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16.10.2028​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1929533400"/>
                  </a:ext>
                </a:extLst>
              </a:tr>
              <a:tr h="335924">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Mrs Heather Lewis ​ </a:t>
                      </a:r>
                      <a:endParaRPr lang="en-GB" sz="1000" b="0" i="0" cap="none" spc="0">
                        <a:solidFill>
                          <a:schemeClr val="tx1"/>
                        </a:solidFill>
                        <a:effectLst/>
                      </a:endParaRPr>
                    </a:p>
                  </a:txBody>
                  <a:tcPr marL="54712" marR="57089" marT="15632" marB="117239">
                    <a:lnL w="9525"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Local Authority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21.09.2024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20.09.2028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3473281104"/>
                  </a:ext>
                </a:extLst>
              </a:tr>
              <a:tr h="335924">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Cllr Shaun Greaney​ </a:t>
                      </a:r>
                      <a:endParaRPr lang="en-GB" sz="1000" b="0" i="0" cap="none" spc="0">
                        <a:solidFill>
                          <a:schemeClr val="tx1"/>
                        </a:solidFill>
                        <a:effectLst/>
                      </a:endParaRPr>
                    </a:p>
                  </a:txBody>
                  <a:tcPr marL="54712" marR="57089" marT="15632" marB="117239">
                    <a:lnL w="9525"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Local Authority​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29.3.2024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28.03.2028​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3009102874"/>
                  </a:ext>
                </a:extLst>
              </a:tr>
              <a:tr h="337823">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Mrs Rebecca Gilroy </a:t>
                      </a:r>
                      <a:endParaRPr lang="en-GB" sz="1000" b="0" i="0" cap="none" spc="0">
                        <a:solidFill>
                          <a:schemeClr val="tx1"/>
                        </a:solidFill>
                        <a:effectLst/>
                      </a:endParaRPr>
                    </a:p>
                  </a:txBody>
                  <a:tcPr marL="54712" marR="57089" marT="15632" marB="117239">
                    <a:lnL w="9525"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Parent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07.07.25 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552"/>
                        </a:lnSpc>
                        <a:spcAft>
                          <a:spcPts val="800"/>
                        </a:spcAft>
                        <a:buNone/>
                      </a:pPr>
                      <a:r>
                        <a:rPr lang="en-GB" sz="1000" b="0" i="0" u="none" strike="noStrike" cap="none" spc="0">
                          <a:solidFill>
                            <a:schemeClr val="tx1"/>
                          </a:solidFill>
                          <a:effectLst/>
                          <a:latin typeface="Tunga" panose="020B0502040204020203" pitchFamily="34" charset="0"/>
                        </a:rPr>
                        <a:t>06.07.29</a:t>
                      </a:r>
                      <a:r>
                        <a:rPr lang="en-GB" sz="1000" b="0" i="0" cap="none" spc="0">
                          <a:solidFill>
                            <a:schemeClr val="tx1"/>
                          </a:solidFill>
                          <a:effectLst/>
                          <a:latin typeface="Tunga" panose="020B0502040204020203" pitchFamily="34" charset="0"/>
                        </a:rPr>
                        <a:t>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2480991443"/>
                  </a:ext>
                </a:extLst>
              </a:tr>
              <a:tr h="335924">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Mr Ron Cant  ​ </a:t>
                      </a:r>
                      <a:endParaRPr lang="en-GB" sz="1000" b="0" i="0" cap="none" spc="0">
                        <a:solidFill>
                          <a:schemeClr val="tx1"/>
                        </a:solidFill>
                        <a:effectLst/>
                      </a:endParaRPr>
                    </a:p>
                  </a:txBody>
                  <a:tcPr marL="54712" marR="57089" marT="15632" marB="117239">
                    <a:lnL w="9525"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Parent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01.09.2021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31.08.2025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3064828240"/>
                  </a:ext>
                </a:extLst>
              </a:tr>
              <a:tr h="335924">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Mr Owen Jenkins (Chair) </a:t>
                      </a:r>
                      <a:endParaRPr lang="en-GB" sz="1000" b="0" i="0" cap="none" spc="0">
                        <a:solidFill>
                          <a:schemeClr val="tx1"/>
                        </a:solidFill>
                        <a:effectLst/>
                      </a:endParaRPr>
                    </a:p>
                  </a:txBody>
                  <a:tcPr marL="54712" marR="57089" marT="15632" marB="117239">
                    <a:lnL w="9525"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Community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u="none" strike="noStrike" cap="none" spc="0">
                          <a:solidFill>
                            <a:schemeClr val="tx1"/>
                          </a:solidFill>
                          <a:effectLst/>
                          <a:latin typeface="Calibri" panose="020F0502020204030204" pitchFamily="34" charset="0"/>
                        </a:rPr>
                        <a:t>02.04.23</a:t>
                      </a:r>
                      <a:r>
                        <a:rPr lang="en-GB" sz="1000" b="0" i="0" cap="none" spc="0">
                          <a:solidFill>
                            <a:schemeClr val="tx1"/>
                          </a:solidFill>
                          <a:effectLst/>
                          <a:latin typeface="Calibri" panose="020F0502020204030204" pitchFamily="34" charset="0"/>
                        </a:rPr>
                        <a:t>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u="none" strike="noStrike" cap="none" spc="0">
                          <a:solidFill>
                            <a:schemeClr val="tx1"/>
                          </a:solidFill>
                          <a:effectLst/>
                          <a:latin typeface="Calibri" panose="020F0502020204030204" pitchFamily="34" charset="0"/>
                        </a:rPr>
                        <a:t>01.4.27</a:t>
                      </a:r>
                      <a:r>
                        <a:rPr lang="en-GB" sz="1000" b="0" i="0" cap="none" spc="0">
                          <a:solidFill>
                            <a:schemeClr val="tx1"/>
                          </a:solidFill>
                          <a:effectLst/>
                          <a:latin typeface="Calibri" panose="020F0502020204030204" pitchFamily="34" charset="0"/>
                        </a:rPr>
                        <a:t>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3780979973"/>
                  </a:ext>
                </a:extLst>
              </a:tr>
              <a:tr h="335924">
                <a:tc>
                  <a:txBody>
                    <a:bodyPr/>
                    <a:lstStyle/>
                    <a:p>
                      <a:pPr algn="l" rtl="0" fontAlgn="base">
                        <a:lnSpc>
                          <a:spcPts val="1725"/>
                        </a:lnSpc>
                        <a:spcAft>
                          <a:spcPts val="800"/>
                        </a:spcAft>
                        <a:buNone/>
                      </a:pPr>
                      <a:r>
                        <a:rPr lang="en-GB" sz="1000" b="0" i="0" u="none" strike="noStrike" cap="none" spc="0">
                          <a:solidFill>
                            <a:schemeClr val="tx1"/>
                          </a:solidFill>
                          <a:effectLst/>
                          <a:latin typeface="Calibri" panose="020F0502020204030204" pitchFamily="34" charset="0"/>
                        </a:rPr>
                        <a:t>Cllr Rob James</a:t>
                      </a:r>
                      <a:r>
                        <a:rPr lang="en-GB" sz="1000" b="0" i="0" cap="none" spc="0">
                          <a:solidFill>
                            <a:schemeClr val="tx1"/>
                          </a:solidFill>
                          <a:effectLst/>
                          <a:latin typeface="Calibri" panose="020F0502020204030204" pitchFamily="34" charset="0"/>
                        </a:rPr>
                        <a:t> </a:t>
                      </a:r>
                      <a:endParaRPr lang="en-GB" sz="1000" b="0" i="0" cap="none" spc="0">
                        <a:solidFill>
                          <a:schemeClr val="tx1"/>
                        </a:solidFill>
                        <a:effectLst/>
                      </a:endParaRPr>
                    </a:p>
                  </a:txBody>
                  <a:tcPr marL="54712" marR="57089" marT="15632" marB="117239">
                    <a:lnL w="9525"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Local Authority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u="none" strike="noStrike" cap="none" spc="0">
                          <a:solidFill>
                            <a:schemeClr val="tx1"/>
                          </a:solidFill>
                          <a:effectLst/>
                          <a:latin typeface="Calibri" panose="020F0502020204030204" pitchFamily="34" charset="0"/>
                        </a:rPr>
                        <a:t>17.6.25</a:t>
                      </a:r>
                      <a:r>
                        <a:rPr lang="en-GB" sz="1000" b="0" i="0" cap="none" spc="0">
                          <a:solidFill>
                            <a:schemeClr val="tx1"/>
                          </a:solidFill>
                          <a:effectLst/>
                          <a:latin typeface="Calibri" panose="020F0502020204030204" pitchFamily="34" charset="0"/>
                        </a:rPr>
                        <a:t>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u="none" strike="noStrike" cap="none" spc="0">
                          <a:solidFill>
                            <a:schemeClr val="tx1"/>
                          </a:solidFill>
                          <a:effectLst/>
                          <a:latin typeface="Calibri" panose="020F0502020204030204" pitchFamily="34" charset="0"/>
                        </a:rPr>
                        <a:t>18.6.29</a:t>
                      </a:r>
                      <a:r>
                        <a:rPr lang="en-GB" sz="1000" b="0" i="0" cap="none" spc="0">
                          <a:solidFill>
                            <a:schemeClr val="tx1"/>
                          </a:solidFill>
                          <a:effectLst/>
                          <a:latin typeface="Calibri" panose="020F0502020204030204" pitchFamily="34" charset="0"/>
                        </a:rPr>
                        <a:t>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2418709156"/>
                  </a:ext>
                </a:extLst>
              </a:tr>
              <a:tr h="335924">
                <a:tc>
                  <a:txBody>
                    <a:bodyPr/>
                    <a:lstStyle/>
                    <a:p>
                      <a:pPr algn="l" rtl="0" fontAlgn="base">
                        <a:lnSpc>
                          <a:spcPts val="1725"/>
                        </a:lnSpc>
                        <a:spcAft>
                          <a:spcPts val="800"/>
                        </a:spcAft>
                        <a:buNone/>
                      </a:pPr>
                      <a:r>
                        <a:rPr lang="en-GB" sz="1000" b="0" i="0" u="none" strike="noStrike" cap="none" spc="0">
                          <a:solidFill>
                            <a:schemeClr val="tx1"/>
                          </a:solidFill>
                          <a:effectLst/>
                          <a:latin typeface="Calibri" panose="020F0502020204030204" pitchFamily="34" charset="0"/>
                        </a:rPr>
                        <a:t>Cllr. Michelle Beer</a:t>
                      </a:r>
                      <a:r>
                        <a:rPr lang="en-GB" sz="1000" b="0" i="0" cap="none" spc="0">
                          <a:solidFill>
                            <a:schemeClr val="tx1"/>
                          </a:solidFill>
                          <a:effectLst/>
                          <a:latin typeface="Calibri" panose="020F0502020204030204" pitchFamily="34" charset="0"/>
                        </a:rPr>
                        <a:t> </a:t>
                      </a:r>
                      <a:endParaRPr lang="en-GB" sz="1000" b="0" i="0" cap="none" spc="0">
                        <a:solidFill>
                          <a:schemeClr val="tx1"/>
                        </a:solidFill>
                        <a:effectLst/>
                      </a:endParaRPr>
                    </a:p>
                  </a:txBody>
                  <a:tcPr marL="54712" marR="57089" marT="15632" marB="117239">
                    <a:lnL w="9525"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Local Authority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16.07.25 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15.07.29 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980737883"/>
                  </a:ext>
                </a:extLst>
              </a:tr>
              <a:tr h="335924">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Miss Aimee Davies </a:t>
                      </a:r>
                      <a:endParaRPr lang="en-GB" sz="1000" b="0" i="0" cap="none" spc="0">
                        <a:solidFill>
                          <a:schemeClr val="tx1"/>
                        </a:solidFill>
                        <a:effectLst/>
                      </a:endParaRPr>
                    </a:p>
                  </a:txBody>
                  <a:tcPr marL="54712" marR="57089" marT="15632" marB="117239">
                    <a:lnL w="9525"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Parent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u="none" strike="noStrike" cap="none" spc="0">
                          <a:solidFill>
                            <a:schemeClr val="tx1"/>
                          </a:solidFill>
                          <a:effectLst/>
                          <a:latin typeface="Calibri" panose="020F0502020204030204" pitchFamily="34" charset="0"/>
                        </a:rPr>
                        <a:t>14.5.25</a:t>
                      </a:r>
                      <a:r>
                        <a:rPr lang="en-GB" sz="1000" b="0" i="0" cap="none" spc="0">
                          <a:solidFill>
                            <a:schemeClr val="tx1"/>
                          </a:solidFill>
                          <a:effectLst/>
                          <a:latin typeface="Calibri" panose="020F0502020204030204" pitchFamily="34" charset="0"/>
                        </a:rPr>
                        <a:t>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u="none" strike="noStrike" cap="none" spc="0">
                          <a:solidFill>
                            <a:schemeClr val="tx1"/>
                          </a:solidFill>
                          <a:effectLst/>
                          <a:latin typeface="Calibri" panose="020F0502020204030204" pitchFamily="34" charset="0"/>
                        </a:rPr>
                        <a:t>15.5.29</a:t>
                      </a:r>
                      <a:r>
                        <a:rPr lang="en-GB" sz="1000" b="0" i="0" cap="none" spc="0">
                          <a:solidFill>
                            <a:schemeClr val="tx1"/>
                          </a:solidFill>
                          <a:effectLst/>
                          <a:latin typeface="Calibri" panose="020F0502020204030204" pitchFamily="34" charset="0"/>
                        </a:rPr>
                        <a:t>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856140198"/>
                  </a:ext>
                </a:extLst>
              </a:tr>
              <a:tr h="335924">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Miss Ceri Hopkins ​ </a:t>
                      </a:r>
                      <a:endParaRPr lang="en-GB" sz="1000" b="0" i="0" cap="none" spc="0">
                        <a:solidFill>
                          <a:schemeClr val="tx1"/>
                        </a:solidFill>
                        <a:effectLst/>
                      </a:endParaRPr>
                    </a:p>
                  </a:txBody>
                  <a:tcPr marL="54712" marR="57089" marT="15632" marB="117239">
                    <a:lnL w="9525"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Headteacher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01.11.2020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3658565839"/>
                  </a:ext>
                </a:extLst>
              </a:tr>
              <a:tr h="335924">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Ms Hannah Coles ​ </a:t>
                      </a:r>
                      <a:endParaRPr lang="en-GB" sz="1000" b="0" i="0" cap="none" spc="0">
                        <a:solidFill>
                          <a:schemeClr val="tx1"/>
                        </a:solidFill>
                        <a:effectLst/>
                      </a:endParaRPr>
                    </a:p>
                  </a:txBody>
                  <a:tcPr marL="54712" marR="57089" marT="15632" marB="117239">
                    <a:lnL w="9525"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Parental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13.11.2023​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tc>
                  <a:txBody>
                    <a:bodyPr/>
                    <a:lstStyle/>
                    <a:p>
                      <a:pPr algn="l" rtl="0" fontAlgn="base">
                        <a:lnSpc>
                          <a:spcPts val="1725"/>
                        </a:lnSpc>
                        <a:spcAft>
                          <a:spcPts val="800"/>
                        </a:spcAft>
                        <a:buNone/>
                      </a:pPr>
                      <a:r>
                        <a:rPr lang="en-GB" sz="1000" b="0" i="0" cap="none" spc="0">
                          <a:solidFill>
                            <a:schemeClr val="tx1"/>
                          </a:solidFill>
                          <a:effectLst/>
                          <a:latin typeface="Calibri" panose="020F0502020204030204" pitchFamily="34" charset="0"/>
                        </a:rPr>
                        <a:t>12.11.2027 ​ </a:t>
                      </a:r>
                      <a:endParaRPr lang="en-GB" sz="1000" b="0" i="0" cap="none" spc="0">
                        <a:solidFill>
                          <a:schemeClr val="tx1"/>
                        </a:solidFill>
                        <a:effectLst/>
                      </a:endParaRPr>
                    </a:p>
                  </a:txBody>
                  <a:tcPr marL="54712" marR="57089" marT="15632" marB="117239">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2792794534"/>
                  </a:ext>
                </a:extLst>
              </a:tr>
            </a:tbl>
          </a:graphicData>
        </a:graphic>
      </p:graphicFrame>
      <p:pic>
        <p:nvPicPr>
          <p:cNvPr id="6" name="Picture 5">
            <a:extLst>
              <a:ext uri="{FF2B5EF4-FFF2-40B4-BE49-F238E27FC236}">
                <a16:creationId xmlns:a16="http://schemas.microsoft.com/office/drawing/2014/main" id="{BAA27A61-6ABD-A522-1317-6A4D7E9F9A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5080" y="1909319"/>
            <a:ext cx="2570701" cy="2734789"/>
          </a:xfrm>
          <a:prstGeom prst="rect">
            <a:avLst/>
          </a:prstGeom>
        </p:spPr>
      </p:pic>
      <p:sp>
        <p:nvSpPr>
          <p:cNvPr id="7" name="TextBox 6">
            <a:extLst>
              <a:ext uri="{FF2B5EF4-FFF2-40B4-BE49-F238E27FC236}">
                <a16:creationId xmlns:a16="http://schemas.microsoft.com/office/drawing/2014/main" id="{BE53BA55-B39B-2FEC-12C4-5C5359A358F6}"/>
              </a:ext>
            </a:extLst>
          </p:cNvPr>
          <p:cNvSpPr txBox="1"/>
          <p:nvPr/>
        </p:nvSpPr>
        <p:spPr>
          <a:xfrm>
            <a:off x="283986" y="4872606"/>
            <a:ext cx="4674741" cy="1200329"/>
          </a:xfrm>
          <a:prstGeom prst="rect">
            <a:avLst/>
          </a:prstGeom>
          <a:noFill/>
        </p:spPr>
        <p:txBody>
          <a:bodyPr wrap="square" rtlCol="0">
            <a:spAutoFit/>
          </a:bodyPr>
          <a:lstStyle/>
          <a:p>
            <a:pPr fontAlgn="base"/>
            <a:r>
              <a:rPr lang="en-GB" sz="1200"/>
              <a:t>CHAIRPERSON: Mr Owen Jenkins.  Any correspondence should be addressed to Mr O Jenkins, Chairperson of the Governing Body, C/O Ysgol Heol Goffa, Llanelli, SA15 3LS </a:t>
            </a:r>
          </a:p>
          <a:p>
            <a:pPr fontAlgn="base"/>
            <a:endParaRPr lang="en-GB" sz="1200"/>
          </a:p>
          <a:p>
            <a:pPr fontAlgn="base"/>
            <a:r>
              <a:rPr lang="en-GB" sz="1200"/>
              <a:t>Clerk to the Governors:  Miss Helen Jones c/o Ysgol Heol Goffa, Llanelli SA15 3LS </a:t>
            </a:r>
          </a:p>
        </p:txBody>
      </p:sp>
    </p:spTree>
    <p:extLst>
      <p:ext uri="{BB962C8B-B14F-4D97-AF65-F5344CB8AC3E}">
        <p14:creationId xmlns:p14="http://schemas.microsoft.com/office/powerpoint/2010/main" val="1372634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Freeform: Shape 21">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Rectangle 25">
            <a:extLst>
              <a:ext uri="{FF2B5EF4-FFF2-40B4-BE49-F238E27FC236}">
                <a16:creationId xmlns:a16="http://schemas.microsoft.com/office/drawing/2014/main" id="{5820888B-4EA5-E0E8-6D52-7733E1E774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4B431E-BEF2-64E4-0B39-733B5CA8661B}"/>
              </a:ext>
            </a:extLst>
          </p:cNvPr>
          <p:cNvSpPr>
            <a:spLocks noGrp="1"/>
          </p:cNvSpPr>
          <p:nvPr>
            <p:ph type="title"/>
          </p:nvPr>
        </p:nvSpPr>
        <p:spPr>
          <a:xfrm>
            <a:off x="521208" y="978407"/>
            <a:ext cx="2656679" cy="5551772"/>
          </a:xfrm>
        </p:spPr>
        <p:txBody>
          <a:bodyPr vert="horz" lIns="91440" tIns="45720" rIns="91440" bIns="45720" rtlCol="0" anchor="t">
            <a:normAutofit/>
          </a:bodyPr>
          <a:lstStyle/>
          <a:p>
            <a:pPr fontAlgn="base">
              <a:lnSpc>
                <a:spcPct val="90000"/>
              </a:lnSpc>
            </a:pPr>
            <a:r>
              <a:rPr lang="en-US" sz="1200"/>
              <a:t>Session Times: 8:50am – 2:50pm </a:t>
            </a:r>
            <a:br>
              <a:rPr lang="en-US" sz="1200"/>
            </a:br>
            <a:br>
              <a:rPr lang="en-US" sz="1200"/>
            </a:br>
            <a:r>
              <a:rPr lang="en-US" sz="1200"/>
              <a:t>2024/2025 Pupil Attendance Data </a:t>
            </a:r>
            <a:br>
              <a:rPr lang="en-US" sz="1200"/>
            </a:br>
            <a:br>
              <a:rPr lang="en-US" sz="1200"/>
            </a:br>
            <a:r>
              <a:rPr lang="en-US" sz="1200"/>
              <a:t>The school’s attendance for the academic year 2024/2025 was 86.5%  </a:t>
            </a:r>
            <a:br>
              <a:rPr lang="en-US" sz="1200"/>
            </a:br>
            <a:br>
              <a:rPr lang="en-US" sz="1200"/>
            </a:br>
            <a:r>
              <a:rPr lang="en-US" sz="1200"/>
              <a:t>When required the Headteacher will work with the EWO and Attendance Team to identify those in need of support regarding attendance and lateness.</a:t>
            </a:r>
            <a:br>
              <a:rPr lang="en-US" sz="1200"/>
            </a:br>
            <a:br>
              <a:rPr lang="en-US" sz="1200"/>
            </a:br>
            <a:r>
              <a:rPr lang="en-US" sz="1200"/>
              <a:t>Please note that all registers are now recorded electronically and if an absence is not reported you will be contacted by the school to explain why your child has failed to attend. </a:t>
            </a:r>
            <a:br>
              <a:rPr lang="en-US" sz="1200"/>
            </a:br>
            <a:br>
              <a:rPr lang="en-US" sz="1200"/>
            </a:br>
            <a:r>
              <a:rPr lang="en-US" sz="1200"/>
              <a:t>It is imperative that parents communicate with the school in respect of any absences on the first day. </a:t>
            </a:r>
            <a:br>
              <a:rPr lang="en-US" sz="1200"/>
            </a:br>
            <a:br>
              <a:rPr lang="en-US" sz="1200"/>
            </a:br>
            <a:r>
              <a:rPr lang="en-US" sz="1200"/>
              <a:t>Number of pupils on roll: 128 </a:t>
            </a:r>
            <a:br>
              <a:rPr lang="en-US" sz="1200"/>
            </a:br>
            <a:endParaRPr lang="en-US" sz="1200"/>
          </a:p>
        </p:txBody>
      </p:sp>
      <p:sp>
        <p:nvSpPr>
          <p:cNvPr id="28" name="Freeform: Shape 27">
            <a:extLst>
              <a:ext uri="{FF2B5EF4-FFF2-40B4-BE49-F238E27FC236}">
                <a16:creationId xmlns:a16="http://schemas.microsoft.com/office/drawing/2014/main" id="{06B5A8BF-0680-F9A7-27B1-3971EC9347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Content Placeholder 6">
            <a:extLst>
              <a:ext uri="{FF2B5EF4-FFF2-40B4-BE49-F238E27FC236}">
                <a16:creationId xmlns:a16="http://schemas.microsoft.com/office/drawing/2014/main" id="{7595E6DF-84D4-AB8F-B680-238192E4FA1E}"/>
              </a:ext>
            </a:extLst>
          </p:cNvPr>
          <p:cNvPicPr>
            <a:picLocks noGrp="1" noChangeAspect="1"/>
          </p:cNvPicPr>
          <p:nvPr>
            <p:ph idx="1"/>
          </p:nvPr>
        </p:nvPicPr>
        <p:blipFill>
          <a:blip r:embed="rId2">
            <a:alphaModFix amt="19000"/>
            <a:extLst>
              <a:ext uri="{28A0092B-C50C-407E-A947-70E740481C1C}">
                <a14:useLocalDpi xmlns:a14="http://schemas.microsoft.com/office/drawing/2010/main" val="0"/>
              </a:ext>
            </a:extLst>
          </a:blip>
          <a:stretch>
            <a:fillRect/>
          </a:stretch>
        </p:blipFill>
        <p:spPr>
          <a:xfrm>
            <a:off x="3352518" y="1532499"/>
            <a:ext cx="3294713" cy="3505014"/>
          </a:xfrm>
          <a:prstGeom prst="rect">
            <a:avLst/>
          </a:prstGeom>
        </p:spPr>
      </p:pic>
      <p:sp>
        <p:nvSpPr>
          <p:cNvPr id="8" name="TextBox 7">
            <a:extLst>
              <a:ext uri="{FF2B5EF4-FFF2-40B4-BE49-F238E27FC236}">
                <a16:creationId xmlns:a16="http://schemas.microsoft.com/office/drawing/2014/main" id="{EDAF6037-7CE5-127E-FDC5-14280B139CE9}"/>
              </a:ext>
            </a:extLst>
          </p:cNvPr>
          <p:cNvSpPr txBox="1"/>
          <p:nvPr/>
        </p:nvSpPr>
        <p:spPr>
          <a:xfrm>
            <a:off x="6821861" y="875374"/>
            <a:ext cx="5195509" cy="5970865"/>
          </a:xfrm>
          <a:prstGeom prst="rect">
            <a:avLst/>
          </a:prstGeom>
          <a:noFill/>
        </p:spPr>
        <p:txBody>
          <a:bodyPr wrap="square" rtlCol="0">
            <a:spAutoFit/>
          </a:bodyPr>
          <a:lstStyle/>
          <a:p>
            <a:r>
              <a:rPr lang="en-US" b="1"/>
              <a:t>School Development Plan </a:t>
            </a:r>
            <a:br>
              <a:rPr lang="en-US" sz="1400"/>
            </a:br>
            <a:br>
              <a:rPr lang="en-US" sz="1400"/>
            </a:br>
            <a:r>
              <a:rPr lang="en-US" sz="1400"/>
              <a:t>Governors are responsible for drawing up (in conjunction with the school staff) the School Development Plan. The plan identifies the direction the school will take over a three-year period in delivering the curriculum. The plan is regularly monitored and revised to take account of progress made and any changes in curriculum requirements. </a:t>
            </a:r>
            <a:br>
              <a:rPr lang="en-US" sz="1400"/>
            </a:br>
            <a:br>
              <a:rPr lang="en-US" sz="1400"/>
            </a:br>
            <a:r>
              <a:rPr lang="en-US" sz="1400" b="1"/>
              <a:t>The main priorities for 2024-2025 were: </a:t>
            </a:r>
            <a:br>
              <a:rPr lang="en-US" sz="1400"/>
            </a:br>
            <a:r>
              <a:rPr lang="en-US" sz="1400"/>
              <a:t>Priority 1.1: Improving pupil progress in communication and Welsh </a:t>
            </a:r>
            <a:br>
              <a:rPr lang="en-US" sz="1400"/>
            </a:br>
            <a:r>
              <a:rPr lang="en-US" sz="1400"/>
              <a:t>Priority 1.2: Improving pupil progress in Cross-Curricular Skills: literacy, numeracy and digital competence </a:t>
            </a:r>
            <a:br>
              <a:rPr lang="en-US" sz="1400"/>
            </a:br>
            <a:r>
              <a:rPr lang="en-US" sz="1400"/>
              <a:t>Priority 2: Strengthen the emotional and mental wellbeing of pupils and staff </a:t>
            </a:r>
            <a:br>
              <a:rPr lang="en-US" sz="1400"/>
            </a:br>
            <a:r>
              <a:rPr lang="en-US" sz="1400"/>
              <a:t>Priority 3: Develop the effectiveness of senior and curriculum leaders </a:t>
            </a:r>
            <a:br>
              <a:rPr lang="en-US" sz="1400"/>
            </a:br>
            <a:r>
              <a:rPr lang="en-US" sz="1400"/>
              <a:t> </a:t>
            </a:r>
            <a:br>
              <a:rPr lang="en-US" sz="1400"/>
            </a:br>
            <a:r>
              <a:rPr lang="en-US" sz="1400" b="1"/>
              <a:t>The Priorities for 2025 – 2026 are:  </a:t>
            </a:r>
            <a:br>
              <a:rPr lang="en-US" sz="1400"/>
            </a:br>
            <a:r>
              <a:rPr lang="en-US" sz="1400"/>
              <a:t>Priority 1: Ensure improved pupil progress in cross curricular skills </a:t>
            </a:r>
            <a:br>
              <a:rPr lang="en-US" sz="1400"/>
            </a:br>
            <a:r>
              <a:rPr lang="en-US" sz="1400"/>
              <a:t>Priority 2: Enhance our health and wellbeing curriculum to ensure holistic development is </a:t>
            </a:r>
            <a:r>
              <a:rPr lang="en-US" sz="1400" err="1"/>
              <a:t>optimised</a:t>
            </a:r>
            <a:r>
              <a:rPr lang="en-US" sz="1400"/>
              <a:t> for all learners </a:t>
            </a:r>
            <a:br>
              <a:rPr lang="en-US" sz="1400"/>
            </a:br>
            <a:r>
              <a:rPr lang="en-US" sz="1400"/>
              <a:t>Priority 3:  Ensure leaders at all levels influence consistently high-quality teaching and learning </a:t>
            </a:r>
            <a:endParaRPr lang="en-GB" sz="1400"/>
          </a:p>
        </p:txBody>
      </p:sp>
    </p:spTree>
    <p:extLst>
      <p:ext uri="{BB962C8B-B14F-4D97-AF65-F5344CB8AC3E}">
        <p14:creationId xmlns:p14="http://schemas.microsoft.com/office/powerpoint/2010/main" val="38955179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Shape 24">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27" name="Rectangle 26">
            <a:extLst>
              <a:ext uri="{FF2B5EF4-FFF2-40B4-BE49-F238E27FC236}">
                <a16:creationId xmlns:a16="http://schemas.microsoft.com/office/drawing/2014/main" id="{FAF3766F-DEF3-4802-BB0D-7A18EDD970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E87FA5-203F-DCD6-B247-2EA77F3AA598}"/>
              </a:ext>
            </a:extLst>
          </p:cNvPr>
          <p:cNvSpPr>
            <a:spLocks noGrp="1"/>
          </p:cNvSpPr>
          <p:nvPr>
            <p:ph type="title"/>
          </p:nvPr>
        </p:nvSpPr>
        <p:spPr>
          <a:xfrm>
            <a:off x="246956" y="978404"/>
            <a:ext cx="5462077" cy="5471034"/>
          </a:xfrm>
        </p:spPr>
        <p:txBody>
          <a:bodyPr vert="horz" lIns="91440" tIns="45720" rIns="91440" bIns="45720" rtlCol="0" anchor="t">
            <a:normAutofit fontScale="90000"/>
          </a:bodyPr>
          <a:lstStyle/>
          <a:p>
            <a:pPr fontAlgn="base">
              <a:lnSpc>
                <a:spcPct val="90000"/>
              </a:lnSpc>
            </a:pPr>
            <a:r>
              <a:rPr lang="en-US" sz="2700">
                <a:solidFill>
                  <a:schemeClr val="tx2"/>
                </a:solidFill>
              </a:rPr>
              <a:t>Review of Progress Against ESTYN Recommendations </a:t>
            </a:r>
            <a:br>
              <a:rPr lang="en-US" sz="2700">
                <a:solidFill>
                  <a:schemeClr val="tx2"/>
                </a:solidFill>
              </a:rPr>
            </a:br>
            <a:br>
              <a:rPr lang="en-US" sz="1600" b="0">
                <a:solidFill>
                  <a:schemeClr val="tx2"/>
                </a:solidFill>
              </a:rPr>
            </a:br>
            <a:r>
              <a:rPr lang="en-US" sz="1600" b="0">
                <a:solidFill>
                  <a:schemeClr val="tx2"/>
                </a:solidFill>
              </a:rPr>
              <a:t>R1: Further develop the use of assessment to capture progress for pupils with more complex needs </a:t>
            </a:r>
            <a:br>
              <a:rPr lang="en-US" sz="1600" b="0">
                <a:solidFill>
                  <a:schemeClr val="tx2"/>
                </a:solidFill>
              </a:rPr>
            </a:br>
            <a:r>
              <a:rPr lang="en-US" sz="1600" b="0">
                <a:solidFill>
                  <a:schemeClr val="tx2"/>
                </a:solidFill>
              </a:rPr>
              <a:t>The school has strengthened assessment systems significantly. Staff now use updated frameworks to track progress in literacy, numeracy, digital competence, communication and wellbeing, ensuring even the smallest steps of progress are captured for learners with complex needs.  </a:t>
            </a:r>
            <a:br>
              <a:rPr lang="en-US" sz="1600" b="0">
                <a:solidFill>
                  <a:schemeClr val="tx2"/>
                </a:solidFill>
              </a:rPr>
            </a:br>
            <a:r>
              <a:rPr lang="en-US" sz="1600" b="0">
                <a:solidFill>
                  <a:schemeClr val="tx2"/>
                </a:solidFill>
              </a:rPr>
              <a:t>Training across </a:t>
            </a:r>
            <a:r>
              <a:rPr lang="en-US" sz="1600" b="0" err="1">
                <a:solidFill>
                  <a:schemeClr val="tx2"/>
                </a:solidFill>
              </a:rPr>
              <a:t>Maths</a:t>
            </a:r>
            <a:r>
              <a:rPr lang="en-US" sz="1600" b="0">
                <a:solidFill>
                  <a:schemeClr val="tx2"/>
                </a:solidFill>
              </a:rPr>
              <a:t> for Life and communication systems (AAC, </a:t>
            </a:r>
            <a:r>
              <a:rPr lang="en-US" sz="1600" b="0" err="1">
                <a:solidFill>
                  <a:schemeClr val="tx2"/>
                </a:solidFill>
              </a:rPr>
              <a:t>Signalong</a:t>
            </a:r>
            <a:r>
              <a:rPr lang="en-US" sz="1600" b="0">
                <a:solidFill>
                  <a:schemeClr val="tx2"/>
                </a:solidFill>
              </a:rPr>
              <a:t>, communication boards) has helped ensure assessment is more consistent and responsive to individual learner profiles.  </a:t>
            </a:r>
            <a:br>
              <a:rPr lang="en-US" sz="1600" b="0">
                <a:solidFill>
                  <a:schemeClr val="tx2"/>
                </a:solidFill>
              </a:rPr>
            </a:br>
            <a:br>
              <a:rPr lang="en-US" sz="1600" b="0">
                <a:solidFill>
                  <a:schemeClr val="tx2"/>
                </a:solidFill>
              </a:rPr>
            </a:br>
            <a:r>
              <a:rPr lang="en-US" sz="1600" b="0">
                <a:solidFill>
                  <a:schemeClr val="tx2"/>
                </a:solidFill>
              </a:rPr>
              <a:t>R2: Increase the opportunities for older pupils to engage in work‑experience placements </a:t>
            </a:r>
            <a:br>
              <a:rPr lang="en-US" sz="1600" b="0">
                <a:solidFill>
                  <a:schemeClr val="tx2"/>
                </a:solidFill>
              </a:rPr>
            </a:br>
            <a:r>
              <a:rPr lang="en-US" sz="1600" b="0">
                <a:solidFill>
                  <a:schemeClr val="tx2"/>
                </a:solidFill>
              </a:rPr>
              <a:t>Opportunities for older pupils have expanded considerably. Senior Phase learners now access a wider range of work‑experience placements, community visits, in‑school work‑related activities, and supported college transition </a:t>
            </a:r>
            <a:r>
              <a:rPr lang="en-US" sz="1600" b="0" err="1">
                <a:solidFill>
                  <a:schemeClr val="tx2"/>
                </a:solidFill>
              </a:rPr>
              <a:t>programmes</a:t>
            </a:r>
            <a:r>
              <a:rPr lang="en-US" sz="1600" b="0">
                <a:solidFill>
                  <a:schemeClr val="tx2"/>
                </a:solidFill>
              </a:rPr>
              <a:t>. These experiences develop employability, independence and essential life skills in preparation for adulthood. </a:t>
            </a:r>
            <a:br>
              <a:rPr lang="en-US" sz="1600" b="0">
                <a:solidFill>
                  <a:schemeClr val="tx2"/>
                </a:solidFill>
              </a:rPr>
            </a:br>
            <a:br>
              <a:rPr lang="en-US" sz="1600" b="0">
                <a:solidFill>
                  <a:schemeClr val="tx2"/>
                </a:solidFill>
              </a:rPr>
            </a:br>
            <a:r>
              <a:rPr lang="en-US" sz="1600">
                <a:solidFill>
                  <a:schemeClr val="tx2"/>
                </a:solidFill>
              </a:rPr>
              <a:t>NB: At the time of writing this report, we are awaiting the report from the </a:t>
            </a:r>
            <a:r>
              <a:rPr lang="en-US" sz="1600" err="1">
                <a:solidFill>
                  <a:schemeClr val="tx2"/>
                </a:solidFill>
              </a:rPr>
              <a:t>Estyn</a:t>
            </a:r>
            <a:r>
              <a:rPr lang="en-US" sz="1600">
                <a:solidFill>
                  <a:schemeClr val="tx2"/>
                </a:solidFill>
              </a:rPr>
              <a:t> Inspection of November 2025</a:t>
            </a:r>
            <a:br>
              <a:rPr lang="en-US" sz="1600" b="0">
                <a:solidFill>
                  <a:schemeClr val="tx2"/>
                </a:solidFill>
              </a:rPr>
            </a:br>
            <a:br>
              <a:rPr lang="en-US" sz="1600" b="0">
                <a:solidFill>
                  <a:schemeClr val="tx2"/>
                </a:solidFill>
              </a:rPr>
            </a:br>
            <a:br>
              <a:rPr lang="en-US" sz="1200">
                <a:solidFill>
                  <a:schemeClr val="tx2"/>
                </a:solidFill>
              </a:rPr>
            </a:br>
            <a:endParaRPr lang="en-US" sz="1200">
              <a:solidFill>
                <a:schemeClr val="tx2"/>
              </a:solidFill>
            </a:endParaRPr>
          </a:p>
        </p:txBody>
      </p:sp>
      <p:sp>
        <p:nvSpPr>
          <p:cNvPr id="29" name="Rectangle 28">
            <a:extLst>
              <a:ext uri="{FF2B5EF4-FFF2-40B4-BE49-F238E27FC236}">
                <a16:creationId xmlns:a16="http://schemas.microsoft.com/office/drawing/2014/main" id="{D91952F0-771E-D2ED-C333-EEED6708B8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1" y="508090"/>
            <a:ext cx="346642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6">
            <a:extLst>
              <a:ext uri="{FF2B5EF4-FFF2-40B4-BE49-F238E27FC236}">
                <a16:creationId xmlns:a16="http://schemas.microsoft.com/office/drawing/2014/main" id="{3A5B208D-B6E8-A04B-DC3B-16607ABB7F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24436" y="613478"/>
            <a:ext cx="5303636" cy="5642166"/>
          </a:xfrm>
          <a:prstGeom prst="rect">
            <a:avLst/>
          </a:prstGeom>
        </p:spPr>
      </p:pic>
      <p:sp>
        <p:nvSpPr>
          <p:cNvPr id="31" name="Rectangle 30">
            <a:extLst>
              <a:ext uri="{FF2B5EF4-FFF2-40B4-BE49-F238E27FC236}">
                <a16:creationId xmlns:a16="http://schemas.microsoft.com/office/drawing/2014/main" id="{3FB6D83C-2377-9CAD-A991-9E0B6AF25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1208" y="6299535"/>
            <a:ext cx="3465681" cy="46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Tree>
    <p:extLst>
      <p:ext uri="{BB962C8B-B14F-4D97-AF65-F5344CB8AC3E}">
        <p14:creationId xmlns:p14="http://schemas.microsoft.com/office/powerpoint/2010/main" val="24073990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4065D9BE-A58D-6E8A-D4A2-5056F3C5E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8A2535F-DD78-D578-6963-9FA5271780AD}"/>
              </a:ext>
            </a:extLst>
          </p:cNvPr>
          <p:cNvSpPr>
            <a:spLocks noGrp="1"/>
          </p:cNvSpPr>
          <p:nvPr>
            <p:ph type="title"/>
          </p:nvPr>
        </p:nvSpPr>
        <p:spPr>
          <a:xfrm>
            <a:off x="521208" y="978408"/>
            <a:ext cx="6263640" cy="1463040"/>
          </a:xfrm>
        </p:spPr>
        <p:txBody>
          <a:bodyPr>
            <a:normAutofit/>
          </a:bodyPr>
          <a:lstStyle/>
          <a:p>
            <a:pPr>
              <a:lnSpc>
                <a:spcPct val="90000"/>
              </a:lnSpc>
            </a:pPr>
            <a:r>
              <a:rPr lang="en-GB" sz="3100"/>
              <a:t>Additional Learning Needs (ALN) </a:t>
            </a:r>
            <a:br>
              <a:rPr lang="en-GB" sz="3100"/>
            </a:br>
            <a:endParaRPr lang="en-GB" sz="3100"/>
          </a:p>
        </p:txBody>
      </p:sp>
      <p:sp>
        <p:nvSpPr>
          <p:cNvPr id="18" name="Freeform: Shape 17">
            <a:extLst>
              <a:ext uri="{FF2B5EF4-FFF2-40B4-BE49-F238E27FC236}">
                <a16:creationId xmlns:a16="http://schemas.microsoft.com/office/drawing/2014/main" id="{A745E793-BC99-8991-71CD-53FFBB6A8F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11156260" cy="149279"/>
          </a:xfrm>
          <a:custGeom>
            <a:avLst/>
            <a:gdLst>
              <a:gd name="connsiteX0" fmla="*/ 0 w 11156260"/>
              <a:gd name="connsiteY0" fmla="*/ 0 h 149279"/>
              <a:gd name="connsiteX1" fmla="*/ 11156260 w 11156260"/>
              <a:gd name="connsiteY1" fmla="*/ 0 h 149279"/>
              <a:gd name="connsiteX2" fmla="*/ 11156260 w 11156260"/>
              <a:gd name="connsiteY2" fmla="*/ 149279 h 149279"/>
              <a:gd name="connsiteX3" fmla="*/ 0 w 11156260"/>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11156260" h="149279">
                <a:moveTo>
                  <a:pt x="0" y="0"/>
                </a:moveTo>
                <a:lnTo>
                  <a:pt x="11156260" y="0"/>
                </a:lnTo>
                <a:lnTo>
                  <a:pt x="11156260"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EA5AF90D-E176-C886-74A1-EF99D9FC8E1D}"/>
              </a:ext>
            </a:extLst>
          </p:cNvPr>
          <p:cNvSpPr>
            <a:spLocks noGrp="1"/>
          </p:cNvSpPr>
          <p:nvPr>
            <p:ph idx="1"/>
          </p:nvPr>
        </p:nvSpPr>
        <p:spPr>
          <a:xfrm>
            <a:off x="521208" y="2578608"/>
            <a:ext cx="6263640" cy="3767328"/>
          </a:xfrm>
        </p:spPr>
        <p:txBody>
          <a:bodyPr>
            <a:normAutofit/>
          </a:bodyPr>
          <a:lstStyle/>
          <a:p>
            <a:pPr marL="0" indent="0" fontAlgn="base">
              <a:lnSpc>
                <a:spcPct val="100000"/>
              </a:lnSpc>
              <a:buNone/>
            </a:pPr>
            <a:r>
              <a:rPr lang="en-GB" sz="1300"/>
              <a:t>Pupils are placed here by the local authority as they have been identified as having additional needs that require more specialist provision and support.  The needs of pupils are analysed and a programme of training is put in place to ensure that all pupils receive the support, provision and education that they need to become the best they can and to work towards the end goal of equipping them with the skills, experiences and opportunities for as successful and independent a life after Heol Goffa as possible.  </a:t>
            </a:r>
          </a:p>
          <a:p>
            <a:pPr marL="0" indent="0" fontAlgn="base">
              <a:lnSpc>
                <a:spcPct val="100000"/>
              </a:lnSpc>
              <a:buNone/>
            </a:pPr>
            <a:r>
              <a:rPr lang="en-GB" sz="1300"/>
              <a:t>Pupils continue to receive a wide range of tailored support based on their individual needs. Therapies such as sensory sessions, </a:t>
            </a:r>
            <a:r>
              <a:rPr lang="en-GB" sz="1300" err="1"/>
              <a:t>Theraplay</a:t>
            </a:r>
            <a:r>
              <a:rPr lang="en-GB" sz="1300"/>
              <a:t>, ELSA, Lego Therapy, and communication interventions are accessed by large numbers of learners across all phases, ensuring holistic development. </a:t>
            </a:r>
          </a:p>
          <a:p>
            <a:pPr marL="0" indent="0" fontAlgn="base">
              <a:lnSpc>
                <a:spcPct val="100000"/>
              </a:lnSpc>
              <a:buNone/>
            </a:pPr>
            <a:r>
              <a:rPr lang="en-GB" sz="1300"/>
              <a:t>The school works closely with adult services to support transition preparation and advocates for continuity of sensory provision post‑school. Staff have received extensive ALN‑relevant training, including Relaxed Hands, Story Massage, Sensory Stories and Social Stories.  We work closely with health and other agencies to ensure that we met the needs of the child holistically as well as academically. </a:t>
            </a:r>
          </a:p>
          <a:p>
            <a:pPr>
              <a:lnSpc>
                <a:spcPct val="100000"/>
              </a:lnSpc>
            </a:pPr>
            <a:endParaRPr lang="en-GB" sz="1300"/>
          </a:p>
        </p:txBody>
      </p:sp>
      <p:pic>
        <p:nvPicPr>
          <p:cNvPr id="4" name="Content Placeholder 6">
            <a:extLst>
              <a:ext uri="{FF2B5EF4-FFF2-40B4-BE49-F238E27FC236}">
                <a16:creationId xmlns:a16="http://schemas.microsoft.com/office/drawing/2014/main" id="{69BA1630-672F-EF8C-5916-2893A44D46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06492" y="976160"/>
            <a:ext cx="4364590" cy="4643180"/>
          </a:xfrm>
          <a:prstGeom prst="rect">
            <a:avLst/>
          </a:prstGeom>
        </p:spPr>
      </p:pic>
    </p:spTree>
    <p:extLst>
      <p:ext uri="{BB962C8B-B14F-4D97-AF65-F5344CB8AC3E}">
        <p14:creationId xmlns:p14="http://schemas.microsoft.com/office/powerpoint/2010/main" val="33492785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3" name="Rectangle 12">
            <a:extLst>
              <a:ext uri="{FF2B5EF4-FFF2-40B4-BE49-F238E27FC236}">
                <a16:creationId xmlns:a16="http://schemas.microsoft.com/office/drawing/2014/main" id="{E73AF435-44C8-C44B-9352-ACFA393E2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1BA5A8-FB74-7A53-5D92-7823B7473E59}"/>
              </a:ext>
            </a:extLst>
          </p:cNvPr>
          <p:cNvSpPr>
            <a:spLocks noGrp="1"/>
          </p:cNvSpPr>
          <p:nvPr>
            <p:ph type="title"/>
          </p:nvPr>
        </p:nvSpPr>
        <p:spPr>
          <a:xfrm>
            <a:off x="521208" y="978407"/>
            <a:ext cx="4687790" cy="5042249"/>
          </a:xfrm>
        </p:spPr>
        <p:txBody>
          <a:bodyPr vert="horz" lIns="91440" tIns="45720" rIns="91440" bIns="45720" rtlCol="0" anchor="t">
            <a:normAutofit fontScale="90000"/>
          </a:bodyPr>
          <a:lstStyle/>
          <a:p>
            <a:pPr fontAlgn="base">
              <a:lnSpc>
                <a:spcPct val="90000"/>
              </a:lnSpc>
            </a:pPr>
            <a:r>
              <a:rPr lang="en-US" sz="2000"/>
              <a:t>Standards of Teaching and Learning </a:t>
            </a:r>
            <a:br>
              <a:rPr lang="en-US" sz="1500"/>
            </a:br>
            <a:br>
              <a:rPr lang="en-US" sz="1500"/>
            </a:br>
            <a:br>
              <a:rPr lang="en-US" sz="1500"/>
            </a:br>
            <a:r>
              <a:rPr lang="en-US" sz="2000" b="0"/>
              <a:t>Teaching and learning continue to be robustly monitored through half‑termly learning walks, phase meetings, and collaboration with the Education Support Advisor. Performance management targets align with school priorities, and leaders have received coaching to strengthen their evaluation and leadership skills. </a:t>
            </a:r>
            <a:br>
              <a:rPr lang="en-US" sz="2000" b="0"/>
            </a:br>
            <a:r>
              <a:rPr lang="en-US" sz="2000" b="0"/>
              <a:t>Subject leaders report strong progress in the development of structured, high‑quality teaching frameworks—particularly in </a:t>
            </a:r>
            <a:r>
              <a:rPr lang="en-US" sz="2000" b="0" err="1"/>
              <a:t>Maths</a:t>
            </a:r>
            <a:r>
              <a:rPr lang="en-US" sz="2000" b="0"/>
              <a:t> for Life, reading interventions (such as Reading Eggs), and communication development. ICT and technology are increasingly used to enhance learning across phases, including 3D modelling, digital art, and AAC systems. </a:t>
            </a:r>
            <a:br>
              <a:rPr lang="en-US" sz="1500"/>
            </a:br>
            <a:endParaRPr lang="en-US" sz="1500"/>
          </a:p>
        </p:txBody>
      </p:sp>
      <p:sp>
        <p:nvSpPr>
          <p:cNvPr id="15" name="Freeform: Shape 14">
            <a:extLst>
              <a:ext uri="{FF2B5EF4-FFF2-40B4-BE49-F238E27FC236}">
                <a16:creationId xmlns:a16="http://schemas.microsoft.com/office/drawing/2014/main" id="{288058DF-7580-C88F-23F0-429412309B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495" y="508090"/>
            <a:ext cx="4288568" cy="149279"/>
          </a:xfrm>
          <a:custGeom>
            <a:avLst/>
            <a:gdLst>
              <a:gd name="connsiteX0" fmla="*/ 0 w 6117427"/>
              <a:gd name="connsiteY0" fmla="*/ 0 h 149279"/>
              <a:gd name="connsiteX1" fmla="*/ 6117427 w 6117427"/>
              <a:gd name="connsiteY1" fmla="*/ 0 h 149279"/>
              <a:gd name="connsiteX2" fmla="*/ 6117427 w 6117427"/>
              <a:gd name="connsiteY2" fmla="*/ 149279 h 149279"/>
              <a:gd name="connsiteX3" fmla="*/ 0 w 6117427"/>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6117427" h="149279">
                <a:moveTo>
                  <a:pt x="0" y="0"/>
                </a:moveTo>
                <a:lnTo>
                  <a:pt x="6117427" y="0"/>
                </a:lnTo>
                <a:lnTo>
                  <a:pt x="6117427"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43F82943-4565-9E0E-E9DB-5B7B417E67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1208" y="6207749"/>
            <a:ext cx="4307405" cy="45720"/>
          </a:xfrm>
          <a:custGeom>
            <a:avLst/>
            <a:gdLst>
              <a:gd name="connsiteX0" fmla="*/ 0 w 6144298"/>
              <a:gd name="connsiteY0" fmla="*/ 0 h 45720"/>
              <a:gd name="connsiteX1" fmla="*/ 5021183 w 6144298"/>
              <a:gd name="connsiteY1" fmla="*/ 0 h 45720"/>
              <a:gd name="connsiteX2" fmla="*/ 5021183 w 6144298"/>
              <a:gd name="connsiteY2" fmla="*/ 1 h 45720"/>
              <a:gd name="connsiteX3" fmla="*/ 6144298 w 6144298"/>
              <a:gd name="connsiteY3" fmla="*/ 1 h 45720"/>
              <a:gd name="connsiteX4" fmla="*/ 6144298 w 6144298"/>
              <a:gd name="connsiteY4" fmla="*/ 45720 h 45720"/>
              <a:gd name="connsiteX5" fmla="*/ 1123115 w 6144298"/>
              <a:gd name="connsiteY5" fmla="*/ 45720 h 45720"/>
              <a:gd name="connsiteX6" fmla="*/ 1123115 w 6144298"/>
              <a:gd name="connsiteY6" fmla="*/ 45719 h 45720"/>
              <a:gd name="connsiteX7" fmla="*/ 0 w 6144298"/>
              <a:gd name="connsiteY7" fmla="*/ 45719 h 45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44298" h="45720">
                <a:moveTo>
                  <a:pt x="0" y="0"/>
                </a:moveTo>
                <a:lnTo>
                  <a:pt x="5021183" y="0"/>
                </a:lnTo>
                <a:lnTo>
                  <a:pt x="5021183" y="1"/>
                </a:lnTo>
                <a:lnTo>
                  <a:pt x="6144298" y="1"/>
                </a:lnTo>
                <a:lnTo>
                  <a:pt x="6144298" y="45720"/>
                </a:lnTo>
                <a:lnTo>
                  <a:pt x="1123115" y="45720"/>
                </a:lnTo>
                <a:lnTo>
                  <a:pt x="112311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Content Placeholder 6">
            <a:extLst>
              <a:ext uri="{FF2B5EF4-FFF2-40B4-BE49-F238E27FC236}">
                <a16:creationId xmlns:a16="http://schemas.microsoft.com/office/drawing/2014/main" id="{E43E76B9-D417-835B-DB98-9238AC28FD99}"/>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t="3279" r="-2" b="2316"/>
          <a:stretch>
            <a:fillRect/>
          </a:stretch>
        </p:blipFill>
        <p:spPr>
          <a:xfrm>
            <a:off x="5398477" y="508091"/>
            <a:ext cx="6271028" cy="5933806"/>
          </a:xfrm>
          <a:prstGeom prst="rect">
            <a:avLst/>
          </a:prstGeom>
        </p:spPr>
      </p:pic>
    </p:spTree>
    <p:extLst>
      <p:ext uri="{BB962C8B-B14F-4D97-AF65-F5344CB8AC3E}">
        <p14:creationId xmlns:p14="http://schemas.microsoft.com/office/powerpoint/2010/main" val="19861893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B298A-E17C-7741-DBA9-4B30358FB478}"/>
              </a:ext>
            </a:extLst>
          </p:cNvPr>
          <p:cNvSpPr>
            <a:spLocks noGrp="1"/>
          </p:cNvSpPr>
          <p:nvPr>
            <p:ph type="title"/>
          </p:nvPr>
        </p:nvSpPr>
        <p:spPr>
          <a:xfrm>
            <a:off x="521208" y="978408"/>
            <a:ext cx="11155680" cy="1006035"/>
          </a:xfrm>
        </p:spPr>
        <p:txBody>
          <a:bodyPr>
            <a:normAutofit fontScale="90000"/>
          </a:bodyPr>
          <a:lstStyle/>
          <a:p>
            <a:r>
              <a:rPr lang="en-GB"/>
              <a:t>Curriculum and Extra- Curricular </a:t>
            </a:r>
            <a:br>
              <a:rPr lang="en-GB"/>
            </a:br>
            <a:endParaRPr lang="en-GB"/>
          </a:p>
        </p:txBody>
      </p:sp>
      <p:sp>
        <p:nvSpPr>
          <p:cNvPr id="3" name="Content Placeholder 2">
            <a:extLst>
              <a:ext uri="{FF2B5EF4-FFF2-40B4-BE49-F238E27FC236}">
                <a16:creationId xmlns:a16="http://schemas.microsoft.com/office/drawing/2014/main" id="{B9614BD6-38FA-15B1-0091-F08AEDAB4B8B}"/>
              </a:ext>
            </a:extLst>
          </p:cNvPr>
          <p:cNvSpPr>
            <a:spLocks noGrp="1"/>
          </p:cNvSpPr>
          <p:nvPr>
            <p:ph idx="1"/>
          </p:nvPr>
        </p:nvSpPr>
        <p:spPr>
          <a:xfrm>
            <a:off x="521208" y="1780162"/>
            <a:ext cx="11155680" cy="4565774"/>
          </a:xfrm>
        </p:spPr>
        <p:txBody>
          <a:bodyPr>
            <a:normAutofit fontScale="92500" lnSpcReduction="20000"/>
          </a:bodyPr>
          <a:lstStyle/>
          <a:p>
            <a:pPr fontAlgn="base"/>
            <a:r>
              <a:rPr lang="en-GB"/>
              <a:t>Curriculum delivery across all phases has been rich, creative and rooted in meaningful themes. Highlights include: </a:t>
            </a:r>
          </a:p>
          <a:p>
            <a:pPr fontAlgn="base"/>
            <a:r>
              <a:rPr lang="en-GB" b="1"/>
              <a:t>Welsh Heritage Project:</a:t>
            </a:r>
            <a:r>
              <a:rPr lang="en-GB"/>
              <a:t> A whole‑school thematic approach leading to exhibitions, medieval banquets, competitions and award‑winning work.  </a:t>
            </a:r>
          </a:p>
          <a:p>
            <a:pPr fontAlgn="base"/>
            <a:r>
              <a:rPr lang="en-GB" b="1"/>
              <a:t>STEM Development:</a:t>
            </a:r>
            <a:r>
              <a:rPr lang="en-GB"/>
              <a:t> Hands‑on science experiments, engineering projects, makerspace activities and technology‑rich learning in Secondary.  </a:t>
            </a:r>
          </a:p>
          <a:p>
            <a:pPr fontAlgn="base"/>
            <a:r>
              <a:rPr lang="en-GB" b="1"/>
              <a:t>Expressive Arts expansion:</a:t>
            </a:r>
            <a:r>
              <a:rPr lang="en-GB"/>
              <a:t> Collaborative work with local artists, photographers and musicians; digital arts; 2D and 3D creations; school events and performances.  </a:t>
            </a:r>
          </a:p>
          <a:p>
            <a:pPr fontAlgn="base"/>
            <a:r>
              <a:rPr lang="en-GB" b="1"/>
              <a:t>Therapies integration:</a:t>
            </a:r>
            <a:r>
              <a:rPr lang="en-GB"/>
              <a:t> Sensory stories, atmospherics, communication groups, </a:t>
            </a:r>
            <a:r>
              <a:rPr lang="en-GB" err="1"/>
              <a:t>Theraplay</a:t>
            </a:r>
            <a:r>
              <a:rPr lang="en-GB"/>
              <a:t>, dog‑assisted reading and more woven through curriculum experiences.  </a:t>
            </a:r>
          </a:p>
          <a:p>
            <a:pPr fontAlgn="base"/>
            <a:r>
              <a:rPr lang="en-GB"/>
              <a:t>School Council, Eco‑Committee and pupil voice are strong drivers of curriculum enhancement, contributing to planning events such as VE Day, Sports Day and community messaging.   Our pupils are an integral part of planning and designing the curriculum for Ysgol Heol Goffa. Being in Area of Learning teams, means that they not only have a say in what they learn in their own class, but also across the whole school.  This makes our curriculum bespoke and appropriate to the pupils at YHG.  We include cross curricular skills explicitly in plans. RSE sessions from outside agencies further support this.   </a:t>
            </a:r>
          </a:p>
          <a:p>
            <a:endParaRPr lang="en-GB"/>
          </a:p>
        </p:txBody>
      </p:sp>
      <p:pic>
        <p:nvPicPr>
          <p:cNvPr id="4" name="Content Placeholder 6">
            <a:extLst>
              <a:ext uri="{FF2B5EF4-FFF2-40B4-BE49-F238E27FC236}">
                <a16:creationId xmlns:a16="http://schemas.microsoft.com/office/drawing/2014/main" id="{BF8C2349-2C54-75AB-6A5B-16CDB3501E6B}"/>
              </a:ext>
            </a:extLst>
          </p:cNvPr>
          <p:cNvPicPr>
            <a:picLocks noChangeAspect="1"/>
          </p:cNvPicPr>
          <p:nvPr/>
        </p:nvPicPr>
        <p:blipFill>
          <a:blip r:embed="rId2">
            <a:extLst>
              <a:ext uri="{28A0092B-C50C-407E-A947-70E740481C1C}">
                <a14:useLocalDpi xmlns:a14="http://schemas.microsoft.com/office/drawing/2010/main" val="0"/>
              </a:ext>
            </a:extLst>
          </a:blip>
          <a:srcRect r="4" b="3440"/>
          <a:stretch>
            <a:fillRect/>
          </a:stretch>
        </p:blipFill>
        <p:spPr>
          <a:xfrm>
            <a:off x="10647114" y="362587"/>
            <a:ext cx="1198937" cy="1231642"/>
          </a:xfrm>
          <a:prstGeom prst="rect">
            <a:avLst/>
          </a:prstGeom>
        </p:spPr>
      </p:pic>
    </p:spTree>
    <p:extLst>
      <p:ext uri="{BB962C8B-B14F-4D97-AF65-F5344CB8AC3E}">
        <p14:creationId xmlns:p14="http://schemas.microsoft.com/office/powerpoint/2010/main" val="33623957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34C0330F-1D4F-4552-B799-615DD237B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
        <p:nvSpPr>
          <p:cNvPr id="2" name="Title 1">
            <a:extLst>
              <a:ext uri="{FF2B5EF4-FFF2-40B4-BE49-F238E27FC236}">
                <a16:creationId xmlns:a16="http://schemas.microsoft.com/office/drawing/2014/main" id="{C9A55EB4-848D-BEDE-48CE-2C1BF58FB3DC}"/>
              </a:ext>
            </a:extLst>
          </p:cNvPr>
          <p:cNvSpPr>
            <a:spLocks noGrp="1"/>
          </p:cNvSpPr>
          <p:nvPr>
            <p:ph type="title"/>
          </p:nvPr>
        </p:nvSpPr>
        <p:spPr>
          <a:xfrm>
            <a:off x="521208" y="978408"/>
            <a:ext cx="4754880" cy="1463040"/>
          </a:xfrm>
        </p:spPr>
        <p:txBody>
          <a:bodyPr>
            <a:normAutofit/>
          </a:bodyPr>
          <a:lstStyle/>
          <a:p>
            <a:r>
              <a:rPr lang="en-GB"/>
              <a:t>Policies </a:t>
            </a:r>
            <a:br>
              <a:rPr lang="en-GB"/>
            </a:br>
            <a:endParaRPr lang="en-GB"/>
          </a:p>
        </p:txBody>
      </p:sp>
      <p:sp>
        <p:nvSpPr>
          <p:cNvPr id="18" name="Rectangle 17">
            <a:extLst>
              <a:ext uri="{FF2B5EF4-FFF2-40B4-BE49-F238E27FC236}">
                <a16:creationId xmlns:a16="http://schemas.microsoft.com/office/drawing/2014/main" id="{92BE0106-0C20-465B-A1BE-0BAC2737B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1" y="508090"/>
            <a:ext cx="4672966"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
        <p:nvSpPr>
          <p:cNvPr id="3" name="Content Placeholder 2">
            <a:extLst>
              <a:ext uri="{FF2B5EF4-FFF2-40B4-BE49-F238E27FC236}">
                <a16:creationId xmlns:a16="http://schemas.microsoft.com/office/drawing/2014/main" id="{03D8BBDF-56F9-768C-7049-13A2B8E1002C}"/>
              </a:ext>
            </a:extLst>
          </p:cNvPr>
          <p:cNvSpPr>
            <a:spLocks noGrp="1"/>
          </p:cNvSpPr>
          <p:nvPr>
            <p:ph idx="1"/>
          </p:nvPr>
        </p:nvSpPr>
        <p:spPr>
          <a:xfrm>
            <a:off x="521208" y="2578608"/>
            <a:ext cx="4672584" cy="3767328"/>
          </a:xfrm>
        </p:spPr>
        <p:txBody>
          <a:bodyPr>
            <a:normAutofit/>
          </a:bodyPr>
          <a:lstStyle/>
          <a:p>
            <a:pPr fontAlgn="base">
              <a:lnSpc>
                <a:spcPct val="100000"/>
              </a:lnSpc>
            </a:pPr>
            <a:r>
              <a:rPr lang="en-GB" sz="1400"/>
              <a:t>Policies continue to be reviewed systematically by leaders and the Governing Body. Safeguarding remains a high priority, with updated safeguarding posters, regular training for all staff, robust reporting through CPOMS, and strengthened audit actions. </a:t>
            </a:r>
          </a:p>
          <a:p>
            <a:pPr fontAlgn="base">
              <a:lnSpc>
                <a:spcPct val="100000"/>
              </a:lnSpc>
            </a:pPr>
            <a:r>
              <a:rPr lang="en-GB" sz="1400"/>
              <a:t>Behaviour and wellbeing policies are reinforced through positive handling training (TEAM TEACH), consistent use of behaviour recording systems, and implementation of wellbeing‑focused initiatives such as wellbeing walks, mindfulness and health‑linked activities. </a:t>
            </a:r>
          </a:p>
          <a:p>
            <a:pPr fontAlgn="base">
              <a:lnSpc>
                <a:spcPct val="100000"/>
              </a:lnSpc>
            </a:pPr>
            <a:r>
              <a:rPr lang="en-GB" sz="1400"/>
              <a:t>The Governing Body systematically review all policies that relate to the school, including a School Complaint Procedure.  These are available to view on request and the school’s website. </a:t>
            </a:r>
          </a:p>
          <a:p>
            <a:pPr>
              <a:lnSpc>
                <a:spcPct val="100000"/>
              </a:lnSpc>
            </a:pPr>
            <a:endParaRPr lang="en-GB" sz="1400"/>
          </a:p>
        </p:txBody>
      </p:sp>
      <p:pic>
        <p:nvPicPr>
          <p:cNvPr id="4" name="Content Placeholder 6">
            <a:extLst>
              <a:ext uri="{FF2B5EF4-FFF2-40B4-BE49-F238E27FC236}">
                <a16:creationId xmlns:a16="http://schemas.microsoft.com/office/drawing/2014/main" id="{72DA24D4-BE7D-1C20-3A32-57B1B3803076}"/>
              </a:ext>
            </a:extLst>
          </p:cNvPr>
          <p:cNvPicPr>
            <a:picLocks noChangeAspect="1"/>
          </p:cNvPicPr>
          <p:nvPr/>
        </p:nvPicPr>
        <p:blipFill>
          <a:blip r:embed="rId2">
            <a:extLst>
              <a:ext uri="{28A0092B-C50C-407E-A947-70E740481C1C}">
                <a14:useLocalDpi xmlns:a14="http://schemas.microsoft.com/office/drawing/2010/main" val="0"/>
              </a:ext>
            </a:extLst>
          </a:blip>
          <a:srcRect r="-3" b="3737"/>
          <a:stretch>
            <a:fillRect/>
          </a:stretch>
        </p:blipFill>
        <p:spPr>
          <a:xfrm>
            <a:off x="5958018" y="508090"/>
            <a:ext cx="5709726" cy="5846989"/>
          </a:xfrm>
          <a:prstGeom prst="rect">
            <a:avLst/>
          </a:prstGeom>
        </p:spPr>
      </p:pic>
    </p:spTree>
    <p:extLst>
      <p:ext uri="{BB962C8B-B14F-4D97-AF65-F5344CB8AC3E}">
        <p14:creationId xmlns:p14="http://schemas.microsoft.com/office/powerpoint/2010/main" val="20583756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54304-FEE7-36A9-7224-0B66E3426A8E}"/>
              </a:ext>
            </a:extLst>
          </p:cNvPr>
          <p:cNvSpPr>
            <a:spLocks noGrp="1"/>
          </p:cNvSpPr>
          <p:nvPr>
            <p:ph type="title"/>
          </p:nvPr>
        </p:nvSpPr>
        <p:spPr>
          <a:xfrm>
            <a:off x="6488350" y="781908"/>
            <a:ext cx="5344570" cy="1010120"/>
          </a:xfrm>
        </p:spPr>
        <p:txBody>
          <a:bodyPr>
            <a:normAutofit fontScale="90000"/>
          </a:bodyPr>
          <a:lstStyle/>
          <a:p>
            <a:r>
              <a:rPr lang="en-GB" sz="3600"/>
              <a:t>Access for Disabled Pupils </a:t>
            </a:r>
            <a:br>
              <a:rPr lang="en-GB"/>
            </a:br>
            <a:br>
              <a:rPr lang="en-GB"/>
            </a:br>
            <a:endParaRPr lang="en-GB"/>
          </a:p>
        </p:txBody>
      </p:sp>
      <p:sp>
        <p:nvSpPr>
          <p:cNvPr id="3" name="Content Placeholder 2">
            <a:extLst>
              <a:ext uri="{FF2B5EF4-FFF2-40B4-BE49-F238E27FC236}">
                <a16:creationId xmlns:a16="http://schemas.microsoft.com/office/drawing/2014/main" id="{F1FBBA38-D4A2-708A-7D0A-8C3DDA8F081D}"/>
              </a:ext>
            </a:extLst>
          </p:cNvPr>
          <p:cNvSpPr>
            <a:spLocks noGrp="1"/>
          </p:cNvSpPr>
          <p:nvPr>
            <p:ph idx="1"/>
          </p:nvPr>
        </p:nvSpPr>
        <p:spPr>
          <a:xfrm>
            <a:off x="6658985" y="1792028"/>
            <a:ext cx="4848480" cy="3767328"/>
          </a:xfrm>
        </p:spPr>
        <p:txBody>
          <a:bodyPr>
            <a:normAutofit/>
          </a:bodyPr>
          <a:lstStyle/>
          <a:p>
            <a:pPr marL="0" indent="0" fontAlgn="base">
              <a:buNone/>
            </a:pPr>
            <a:r>
              <a:rPr lang="en-GB" sz="1600"/>
              <a:t>The curriculum continues to be inclusive and accessible through the use of specialist therapies, adaptive sports equipment, sensory spaces, communication devices, modified bikes, wheelchair‑accessible activities and tailored interventions.  Residential and off‑site learning opportunities (e.g., </a:t>
            </a:r>
            <a:r>
              <a:rPr lang="en-GB" sz="1600" err="1"/>
              <a:t>Llangrannog</a:t>
            </a:r>
            <a:r>
              <a:rPr lang="en-GB" sz="1600"/>
              <a:t>, community visits, library makerspace, equine sessions) ensure pupils with disabilities access enriching wider‑world experiences. </a:t>
            </a:r>
          </a:p>
          <a:p>
            <a:endParaRPr lang="en-GB"/>
          </a:p>
        </p:txBody>
      </p:sp>
      <p:sp>
        <p:nvSpPr>
          <p:cNvPr id="4" name="Title 1">
            <a:extLst>
              <a:ext uri="{FF2B5EF4-FFF2-40B4-BE49-F238E27FC236}">
                <a16:creationId xmlns:a16="http://schemas.microsoft.com/office/drawing/2014/main" id="{283205F6-8BB9-CF6A-61E2-91C134D1302C}"/>
              </a:ext>
            </a:extLst>
          </p:cNvPr>
          <p:cNvSpPr txBox="1">
            <a:spLocks/>
          </p:cNvSpPr>
          <p:nvPr/>
        </p:nvSpPr>
        <p:spPr>
          <a:xfrm>
            <a:off x="796826" y="781907"/>
            <a:ext cx="5507230" cy="1010119"/>
          </a:xfrm>
          <a:prstGeom prst="rect">
            <a:avLst/>
          </a:prstGeom>
        </p:spPr>
        <p:txBody>
          <a:bodyPr vert="horz" lIns="91440" tIns="45720" rIns="91440" bIns="45720" rtlCol="0" anchor="t">
            <a:normAutofit fontScale="82500" lnSpcReduction="20000"/>
          </a:bodyPr>
          <a:lst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a:lstStyle>
          <a:p>
            <a:r>
              <a:rPr lang="en-GB" sz="3400"/>
              <a:t>Language Category </a:t>
            </a:r>
            <a:r>
              <a:rPr lang="en-GB"/>
              <a:t> </a:t>
            </a:r>
            <a:br>
              <a:rPr lang="en-GB"/>
            </a:br>
            <a:endParaRPr lang="en-GB"/>
          </a:p>
        </p:txBody>
      </p:sp>
      <p:sp>
        <p:nvSpPr>
          <p:cNvPr id="5" name="Content Placeholder 2">
            <a:extLst>
              <a:ext uri="{FF2B5EF4-FFF2-40B4-BE49-F238E27FC236}">
                <a16:creationId xmlns:a16="http://schemas.microsoft.com/office/drawing/2014/main" id="{33017A0E-0F8E-C100-2960-E88C97A8D8D5}"/>
              </a:ext>
            </a:extLst>
          </p:cNvPr>
          <p:cNvSpPr txBox="1">
            <a:spLocks/>
          </p:cNvSpPr>
          <p:nvPr/>
        </p:nvSpPr>
        <p:spPr>
          <a:xfrm>
            <a:off x="796826" y="1792028"/>
            <a:ext cx="4537175" cy="4214217"/>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None/>
            </a:pPr>
            <a:r>
              <a:rPr lang="en-GB" sz="1400"/>
              <a:t>Progress toward the </a:t>
            </a:r>
            <a:r>
              <a:rPr lang="en-GB" sz="1400" b="1"/>
              <a:t>Bronze </a:t>
            </a:r>
            <a:r>
              <a:rPr lang="en-GB" sz="1400" b="1" err="1"/>
              <a:t>Siarter</a:t>
            </a:r>
            <a:r>
              <a:rPr lang="en-GB" sz="1400" b="1"/>
              <a:t> Iaith award</a:t>
            </a:r>
            <a:r>
              <a:rPr lang="en-GB" sz="1400"/>
              <a:t> is strong, with </a:t>
            </a:r>
            <a:r>
              <a:rPr lang="en-GB" sz="1400" err="1"/>
              <a:t>Criw</a:t>
            </a:r>
            <a:r>
              <a:rPr lang="en-GB" sz="1400"/>
              <a:t> Cymraeg leading whole‑school Welsh language activities including </a:t>
            </a:r>
            <a:r>
              <a:rPr lang="en-GB" sz="1400" err="1"/>
              <a:t>Diwrnod</a:t>
            </a:r>
            <a:r>
              <a:rPr lang="en-GB" sz="1400"/>
              <a:t> </a:t>
            </a:r>
            <a:r>
              <a:rPr lang="en-GB" sz="1400" err="1"/>
              <a:t>Shwmae</a:t>
            </a:r>
            <a:r>
              <a:rPr lang="en-GB" sz="1400"/>
              <a:t>, competitions and Welsh‑focused theme work.  The school continues to expand bilingual communication, with training for staff in </a:t>
            </a:r>
            <a:r>
              <a:rPr lang="en-GB" sz="1400" err="1"/>
              <a:t>Signalong</a:t>
            </a:r>
            <a:r>
              <a:rPr lang="en-GB" sz="1400"/>
              <a:t>, Welsh cultural celebrations, and enhanced use of Welsh vocabulary across curriculum areas. </a:t>
            </a:r>
          </a:p>
          <a:p>
            <a:pPr marL="0" indent="0" fontAlgn="base">
              <a:buNone/>
            </a:pPr>
            <a:r>
              <a:rPr lang="en-GB" sz="1400"/>
              <a:t>Welsh is taught incidentally and as a second language throughout the school and encouraged with pupils, particularly those whose first language is Welsh at home.   The many staff who speak Welsh openly communicate bilingually and communicate with children who are able to.  Pupils for whom English is a second language are catered for according to their needs with input from appropriate staff and from outside LA support.   </a:t>
            </a:r>
            <a:endParaRPr lang="en-GB" sz="600"/>
          </a:p>
        </p:txBody>
      </p:sp>
      <p:pic>
        <p:nvPicPr>
          <p:cNvPr id="6" name="Content Placeholder 6">
            <a:extLst>
              <a:ext uri="{FF2B5EF4-FFF2-40B4-BE49-F238E27FC236}">
                <a16:creationId xmlns:a16="http://schemas.microsoft.com/office/drawing/2014/main" id="{A93DFEE6-7480-03C6-17DF-CD448E114DD7}"/>
              </a:ext>
            </a:extLst>
          </p:cNvPr>
          <p:cNvPicPr>
            <a:picLocks noChangeAspect="1"/>
          </p:cNvPicPr>
          <p:nvPr/>
        </p:nvPicPr>
        <p:blipFill>
          <a:blip r:embed="rId2">
            <a:extLst>
              <a:ext uri="{28A0092B-C50C-407E-A947-70E740481C1C}">
                <a14:useLocalDpi xmlns:a14="http://schemas.microsoft.com/office/drawing/2010/main" val="0"/>
              </a:ext>
            </a:extLst>
          </a:blip>
          <a:srcRect t="3279" r="-2" b="2316"/>
          <a:stretch>
            <a:fillRect/>
          </a:stretch>
        </p:blipFill>
        <p:spPr>
          <a:xfrm>
            <a:off x="9598285" y="4601502"/>
            <a:ext cx="2079815" cy="1967974"/>
          </a:xfrm>
          <a:prstGeom prst="rect">
            <a:avLst/>
          </a:prstGeom>
        </p:spPr>
      </p:pic>
    </p:spTree>
    <p:extLst>
      <p:ext uri="{BB962C8B-B14F-4D97-AF65-F5344CB8AC3E}">
        <p14:creationId xmlns:p14="http://schemas.microsoft.com/office/powerpoint/2010/main" val="6911406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082E5AA-6E5F-4FCC-8C41-11E32F833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8E456D-1096-DA63-388B-5F125A9DCD75}"/>
              </a:ext>
            </a:extLst>
          </p:cNvPr>
          <p:cNvSpPr>
            <a:spLocks noGrp="1"/>
          </p:cNvSpPr>
          <p:nvPr>
            <p:ph type="title"/>
          </p:nvPr>
        </p:nvSpPr>
        <p:spPr>
          <a:xfrm>
            <a:off x="521208" y="978408"/>
            <a:ext cx="5102352" cy="1664208"/>
          </a:xfrm>
        </p:spPr>
        <p:txBody>
          <a:bodyPr>
            <a:normAutofit/>
          </a:bodyPr>
          <a:lstStyle/>
          <a:p>
            <a:r>
              <a:rPr lang="en-GB" sz="3700"/>
              <a:t>Buildings, Health and Safety</a:t>
            </a:r>
          </a:p>
        </p:txBody>
      </p:sp>
      <p:sp>
        <p:nvSpPr>
          <p:cNvPr id="11" name="Rectangle 10">
            <a:extLst>
              <a:ext uri="{FF2B5EF4-FFF2-40B4-BE49-F238E27FC236}">
                <a16:creationId xmlns:a16="http://schemas.microsoft.com/office/drawing/2014/main" id="{92BE0106-0C20-465B-A1BE-0BAC2737B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A3D569D-D3A6-49CA-A483-291E95DACA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55622" y="612648"/>
            <a:ext cx="551383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6">
            <a:extLst>
              <a:ext uri="{FF2B5EF4-FFF2-40B4-BE49-F238E27FC236}">
                <a16:creationId xmlns:a16="http://schemas.microsoft.com/office/drawing/2014/main" id="{250EB4A2-F55C-BA70-68E6-8D0E3B12D3A0}"/>
              </a:ext>
            </a:extLst>
          </p:cNvPr>
          <p:cNvPicPr>
            <a:picLocks noChangeAspect="1"/>
          </p:cNvPicPr>
          <p:nvPr/>
        </p:nvPicPr>
        <p:blipFill>
          <a:blip r:embed="rId2">
            <a:extLst>
              <a:ext uri="{28A0092B-C50C-407E-A947-70E740481C1C}">
                <a14:useLocalDpi xmlns:a14="http://schemas.microsoft.com/office/drawing/2010/main" val="0"/>
              </a:ext>
            </a:extLst>
          </a:blip>
          <a:srcRect r="4" b="3440"/>
          <a:stretch>
            <a:fillRect/>
          </a:stretch>
        </p:blipFill>
        <p:spPr>
          <a:xfrm>
            <a:off x="1365034" y="2834640"/>
            <a:ext cx="3418067" cy="3511296"/>
          </a:xfrm>
          <a:prstGeom prst="rect">
            <a:avLst/>
          </a:prstGeom>
        </p:spPr>
      </p:pic>
      <p:sp>
        <p:nvSpPr>
          <p:cNvPr id="3" name="Content Placeholder 2">
            <a:extLst>
              <a:ext uri="{FF2B5EF4-FFF2-40B4-BE49-F238E27FC236}">
                <a16:creationId xmlns:a16="http://schemas.microsoft.com/office/drawing/2014/main" id="{BDDCB71B-0F04-0E35-7252-EA3AE0B037E4}"/>
              </a:ext>
            </a:extLst>
          </p:cNvPr>
          <p:cNvSpPr>
            <a:spLocks noGrp="1"/>
          </p:cNvSpPr>
          <p:nvPr>
            <p:ph idx="1"/>
          </p:nvPr>
        </p:nvSpPr>
        <p:spPr>
          <a:xfrm>
            <a:off x="6163056" y="978408"/>
            <a:ext cx="5504688" cy="5367528"/>
          </a:xfrm>
        </p:spPr>
        <p:txBody>
          <a:bodyPr>
            <a:normAutofit/>
          </a:bodyPr>
          <a:lstStyle/>
          <a:p>
            <a:pPr marL="0" indent="0" fontAlgn="base">
              <a:lnSpc>
                <a:spcPct val="100000"/>
              </a:lnSpc>
              <a:buNone/>
            </a:pPr>
            <a:endParaRPr lang="en-GB" sz="1300"/>
          </a:p>
          <a:p>
            <a:pPr fontAlgn="base">
              <a:lnSpc>
                <a:spcPct val="100000"/>
              </a:lnSpc>
            </a:pPr>
            <a:r>
              <a:rPr lang="en-GB" sz="1300"/>
              <a:t>Significant estates and safety work has taken place, including: </a:t>
            </a:r>
          </a:p>
          <a:p>
            <a:pPr fontAlgn="base">
              <a:lnSpc>
                <a:spcPct val="100000"/>
              </a:lnSpc>
            </a:pPr>
            <a:r>
              <a:rPr lang="en-GB" sz="1300"/>
              <a:t>Servicing of sports equipment and boilers </a:t>
            </a:r>
          </a:p>
          <a:p>
            <a:pPr fontAlgn="base">
              <a:lnSpc>
                <a:spcPct val="100000"/>
              </a:lnSpc>
            </a:pPr>
            <a:r>
              <a:rPr lang="en-GB" sz="1300"/>
              <a:t>Fixed electrical testing </a:t>
            </a:r>
          </a:p>
          <a:p>
            <a:pPr fontAlgn="base">
              <a:lnSpc>
                <a:spcPct val="100000"/>
              </a:lnSpc>
            </a:pPr>
            <a:r>
              <a:rPr lang="en-GB" sz="1300"/>
              <a:t>Legionella routine checks </a:t>
            </a:r>
          </a:p>
          <a:p>
            <a:pPr fontAlgn="base">
              <a:lnSpc>
                <a:spcPct val="100000"/>
              </a:lnSpc>
            </a:pPr>
            <a:r>
              <a:rPr lang="en-GB" sz="1300"/>
              <a:t>Installation and repair of fire doors </a:t>
            </a:r>
          </a:p>
          <a:p>
            <a:pPr fontAlgn="base">
              <a:lnSpc>
                <a:spcPct val="100000"/>
              </a:lnSpc>
            </a:pPr>
            <a:r>
              <a:rPr lang="en-GB" sz="1300"/>
              <a:t>Playground inspections </a:t>
            </a:r>
          </a:p>
          <a:p>
            <a:pPr fontAlgn="base">
              <a:lnSpc>
                <a:spcPct val="100000"/>
              </a:lnSpc>
            </a:pPr>
            <a:r>
              <a:rPr lang="en-GB" sz="1300"/>
              <a:t>Drainage repairs, PAT testing, and electrical socket installations </a:t>
            </a:r>
          </a:p>
          <a:p>
            <a:pPr fontAlgn="base">
              <a:lnSpc>
                <a:spcPct val="100000"/>
              </a:lnSpc>
            </a:pPr>
            <a:r>
              <a:rPr lang="en-GB" sz="1300"/>
              <a:t>Addressing leaks, roof issues and toilet maintenance </a:t>
            </a:r>
          </a:p>
          <a:p>
            <a:pPr fontAlgn="base">
              <a:lnSpc>
                <a:spcPct val="100000"/>
              </a:lnSpc>
            </a:pPr>
            <a:r>
              <a:rPr lang="en-GB" sz="1300"/>
              <a:t>These improvements support safer access and ensure that the environment remains fit for purpose across phases.  </a:t>
            </a:r>
          </a:p>
          <a:p>
            <a:pPr fontAlgn="base">
              <a:lnSpc>
                <a:spcPct val="100000"/>
              </a:lnSpc>
            </a:pPr>
            <a:r>
              <a:rPr lang="en-GB" sz="1300"/>
              <a:t>Health &amp; safety incidents are logged with CCC, with appropriate follow‑up support for affected staff. </a:t>
            </a:r>
          </a:p>
          <a:p>
            <a:pPr fontAlgn="base">
              <a:lnSpc>
                <a:spcPct val="100000"/>
              </a:lnSpc>
            </a:pPr>
            <a:endParaRPr lang="en-GB" sz="1300"/>
          </a:p>
          <a:p>
            <a:pPr fontAlgn="base">
              <a:lnSpc>
                <a:spcPct val="100000"/>
              </a:lnSpc>
            </a:pPr>
            <a:r>
              <a:rPr lang="en-GB" sz="1300" b="1"/>
              <a:t>Toilets</a:t>
            </a:r>
            <a:r>
              <a:rPr lang="en-GB" sz="1300"/>
              <a:t> </a:t>
            </a:r>
          </a:p>
          <a:p>
            <a:pPr fontAlgn="base">
              <a:lnSpc>
                <a:spcPct val="100000"/>
              </a:lnSpc>
            </a:pPr>
            <a:r>
              <a:rPr lang="en-GB" sz="1300"/>
              <a:t>Routine maintenance has continued throughout the year, with cleaning occurring daily. Repairs and leak fixes have been completed as required as part of the school’s premises work. </a:t>
            </a:r>
          </a:p>
          <a:p>
            <a:pPr fontAlgn="base">
              <a:lnSpc>
                <a:spcPct val="100000"/>
              </a:lnSpc>
            </a:pPr>
            <a:endParaRPr lang="en-GB" sz="1300"/>
          </a:p>
          <a:p>
            <a:pPr>
              <a:lnSpc>
                <a:spcPct val="100000"/>
              </a:lnSpc>
            </a:pPr>
            <a:endParaRPr lang="en-GB" sz="1300"/>
          </a:p>
        </p:txBody>
      </p:sp>
    </p:spTree>
    <p:extLst>
      <p:ext uri="{BB962C8B-B14F-4D97-AF65-F5344CB8AC3E}">
        <p14:creationId xmlns:p14="http://schemas.microsoft.com/office/powerpoint/2010/main" val="22551240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D1BDCCC-E676-2A7E-BE11-2B8C23DB28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384F21-B879-567C-FA1B-D1240C1DBC0E}"/>
              </a:ext>
            </a:extLst>
          </p:cNvPr>
          <p:cNvSpPr>
            <a:spLocks noGrp="1"/>
          </p:cNvSpPr>
          <p:nvPr>
            <p:ph type="title"/>
          </p:nvPr>
        </p:nvSpPr>
        <p:spPr>
          <a:xfrm>
            <a:off x="521208" y="978408"/>
            <a:ext cx="11155680" cy="1115568"/>
          </a:xfrm>
        </p:spPr>
        <p:txBody>
          <a:bodyPr>
            <a:normAutofit/>
          </a:bodyPr>
          <a:lstStyle/>
          <a:p>
            <a:pPr>
              <a:lnSpc>
                <a:spcPct val="90000"/>
              </a:lnSpc>
            </a:pPr>
            <a:r>
              <a:rPr lang="en-GB" sz="3700"/>
              <a:t>Healthy Lifestyles  </a:t>
            </a:r>
            <a:br>
              <a:rPr lang="en-GB" sz="3700"/>
            </a:br>
            <a:endParaRPr lang="en-GB" sz="3700"/>
          </a:p>
        </p:txBody>
      </p:sp>
      <p:sp>
        <p:nvSpPr>
          <p:cNvPr id="11" name="Freeform: Shape 10">
            <a:extLst>
              <a:ext uri="{FF2B5EF4-FFF2-40B4-BE49-F238E27FC236}">
                <a16:creationId xmlns:a16="http://schemas.microsoft.com/office/drawing/2014/main" id="{781C97B1-8A09-6383-8C65-A3B7357781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BEC9C8E0-2A09-9314-8A7F-864766A6C7BE}"/>
              </a:ext>
            </a:extLst>
          </p:cNvPr>
          <p:cNvSpPr>
            <a:spLocks noGrp="1"/>
          </p:cNvSpPr>
          <p:nvPr>
            <p:ph idx="1"/>
          </p:nvPr>
        </p:nvSpPr>
        <p:spPr>
          <a:xfrm>
            <a:off x="521208" y="2304288"/>
            <a:ext cx="6821424" cy="4050792"/>
          </a:xfrm>
        </p:spPr>
        <p:txBody>
          <a:bodyPr>
            <a:normAutofit/>
          </a:bodyPr>
          <a:lstStyle/>
          <a:p>
            <a:pPr fontAlgn="base">
              <a:lnSpc>
                <a:spcPct val="100000"/>
              </a:lnSpc>
            </a:pPr>
            <a:r>
              <a:rPr lang="en-GB" sz="1100"/>
              <a:t>The school has robust Safeguarding and Child Protection procedures in place including Safe Recruitment.  Staff and Governors receive the required and appropriate Safeguarding and Child Protection training.  The school has an up-to-date Safeguarding Audit. The school receives and acts upon Operation Encompass notifications.  The children take part in a range of activities to ensure that they feel safe.  We have a comprehensive PSHE curriculum addressed through class activities, assemblies and circle time. The school undertakes an annual well-being survey with the children, and the results are analysed and followed-up with whole class, group and individual activities.  The school has a proactive School Council, Healthy School Council, Eco-Council, </a:t>
            </a:r>
            <a:r>
              <a:rPr lang="en-GB" sz="1100" err="1"/>
              <a:t>Criw</a:t>
            </a:r>
            <a:r>
              <a:rPr lang="en-GB" sz="1100"/>
              <a:t> Cymraeg and Digital Team. The school has been awarded the Healthy School Phase 2 Award and our 6</a:t>
            </a:r>
            <a:r>
              <a:rPr lang="en-GB" sz="1100" baseline="30000"/>
              <a:t>th</a:t>
            </a:r>
            <a:r>
              <a:rPr lang="en-GB" sz="1100"/>
              <a:t> Eco School Platinum + Award. The development of healthy lifestyles is a high priority for our school. Pupils have access to drinking water throughout the day. </a:t>
            </a:r>
          </a:p>
          <a:p>
            <a:pPr fontAlgn="base">
              <a:lnSpc>
                <a:spcPct val="100000"/>
              </a:lnSpc>
            </a:pPr>
            <a:r>
              <a:rPr lang="en-GB" sz="1100"/>
              <a:t>The WRU Hub Officer has delivered high‑quality physical activity sessions across the school using differentiated, accessible teaching methods. Pupils have engaged in diverse sports, outdoor learning, football tournaments, physical literacy and adapted cycling.  </a:t>
            </a:r>
          </a:p>
          <a:p>
            <a:pPr fontAlgn="base">
              <a:lnSpc>
                <a:spcPct val="100000"/>
              </a:lnSpc>
            </a:pPr>
            <a:r>
              <a:rPr lang="en-GB" sz="1100"/>
              <a:t>Sports Day, wellbeing walks, mindfulness activities and inclusive opportunities (e.g., wheelchair bikes, sensory room experiences at sporting events) have contributed to a strong culture of health and wellbeing. </a:t>
            </a:r>
          </a:p>
          <a:p>
            <a:pPr>
              <a:lnSpc>
                <a:spcPct val="100000"/>
              </a:lnSpc>
            </a:pPr>
            <a:endParaRPr lang="en-GB" sz="1100"/>
          </a:p>
        </p:txBody>
      </p:sp>
      <p:pic>
        <p:nvPicPr>
          <p:cNvPr id="4" name="Content Placeholder 6">
            <a:extLst>
              <a:ext uri="{FF2B5EF4-FFF2-40B4-BE49-F238E27FC236}">
                <a16:creationId xmlns:a16="http://schemas.microsoft.com/office/drawing/2014/main" id="{9AD08533-69AC-1014-D50E-5E34A6A839DA}"/>
              </a:ext>
            </a:extLst>
          </p:cNvPr>
          <p:cNvPicPr>
            <a:picLocks noChangeAspect="1"/>
          </p:cNvPicPr>
          <p:nvPr/>
        </p:nvPicPr>
        <p:blipFill>
          <a:blip r:embed="rId2">
            <a:extLst>
              <a:ext uri="{28A0092B-C50C-407E-A947-70E740481C1C}">
                <a14:useLocalDpi xmlns:a14="http://schemas.microsoft.com/office/drawing/2010/main" val="0"/>
              </a:ext>
            </a:extLst>
          </a:blip>
          <a:srcRect r="4" b="3440"/>
          <a:stretch>
            <a:fillRect/>
          </a:stretch>
        </p:blipFill>
        <p:spPr>
          <a:xfrm>
            <a:off x="7730019" y="2299390"/>
            <a:ext cx="3941064" cy="4048568"/>
          </a:xfrm>
          <a:prstGeom prst="rect">
            <a:avLst/>
          </a:prstGeom>
        </p:spPr>
      </p:pic>
    </p:spTree>
    <p:extLst>
      <p:ext uri="{BB962C8B-B14F-4D97-AF65-F5344CB8AC3E}">
        <p14:creationId xmlns:p14="http://schemas.microsoft.com/office/powerpoint/2010/main" val="19759013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082E5AA-6E5F-4FCC-8C41-11E32F833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2BABEA-9705-FFE6-EA58-257FAFE6617D}"/>
              </a:ext>
            </a:extLst>
          </p:cNvPr>
          <p:cNvSpPr>
            <a:spLocks noGrp="1"/>
          </p:cNvSpPr>
          <p:nvPr>
            <p:ph type="title"/>
          </p:nvPr>
        </p:nvSpPr>
        <p:spPr>
          <a:xfrm>
            <a:off x="521208" y="978408"/>
            <a:ext cx="5102352" cy="1664208"/>
          </a:xfrm>
        </p:spPr>
        <p:txBody>
          <a:bodyPr>
            <a:normAutofit/>
          </a:bodyPr>
          <a:lstStyle/>
          <a:p>
            <a:r>
              <a:rPr lang="en-GB"/>
              <a:t>School Holidays </a:t>
            </a:r>
            <a:br>
              <a:rPr lang="en-GB"/>
            </a:br>
            <a:endParaRPr lang="en-GB"/>
          </a:p>
        </p:txBody>
      </p:sp>
      <p:sp>
        <p:nvSpPr>
          <p:cNvPr id="11" name="Rectangle 10">
            <a:extLst>
              <a:ext uri="{FF2B5EF4-FFF2-40B4-BE49-F238E27FC236}">
                <a16:creationId xmlns:a16="http://schemas.microsoft.com/office/drawing/2014/main" id="{92BE0106-0C20-465B-A1BE-0BAC2737B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A3D569D-D3A6-49CA-A483-291E95DACA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55622" y="612648"/>
            <a:ext cx="551383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6">
            <a:extLst>
              <a:ext uri="{FF2B5EF4-FFF2-40B4-BE49-F238E27FC236}">
                <a16:creationId xmlns:a16="http://schemas.microsoft.com/office/drawing/2014/main" id="{D1B42AEA-28CA-7E20-42BE-573FEA926846}"/>
              </a:ext>
            </a:extLst>
          </p:cNvPr>
          <p:cNvPicPr>
            <a:picLocks noChangeAspect="1"/>
          </p:cNvPicPr>
          <p:nvPr/>
        </p:nvPicPr>
        <p:blipFill>
          <a:blip r:embed="rId2">
            <a:extLst>
              <a:ext uri="{28A0092B-C50C-407E-A947-70E740481C1C}">
                <a14:useLocalDpi xmlns:a14="http://schemas.microsoft.com/office/drawing/2010/main" val="0"/>
              </a:ext>
            </a:extLst>
          </a:blip>
          <a:srcRect r="4" b="3440"/>
          <a:stretch>
            <a:fillRect/>
          </a:stretch>
        </p:blipFill>
        <p:spPr>
          <a:xfrm>
            <a:off x="1365034" y="2834640"/>
            <a:ext cx="3418067" cy="3511296"/>
          </a:xfrm>
          <a:prstGeom prst="rect">
            <a:avLst/>
          </a:prstGeom>
        </p:spPr>
      </p:pic>
      <p:sp>
        <p:nvSpPr>
          <p:cNvPr id="3" name="Content Placeholder 2">
            <a:extLst>
              <a:ext uri="{FF2B5EF4-FFF2-40B4-BE49-F238E27FC236}">
                <a16:creationId xmlns:a16="http://schemas.microsoft.com/office/drawing/2014/main" id="{0F32A73C-FC65-9551-F5D7-2D8803ACD022}"/>
              </a:ext>
            </a:extLst>
          </p:cNvPr>
          <p:cNvSpPr>
            <a:spLocks noGrp="1"/>
          </p:cNvSpPr>
          <p:nvPr>
            <p:ph idx="1"/>
          </p:nvPr>
        </p:nvSpPr>
        <p:spPr>
          <a:xfrm>
            <a:off x="6163056" y="978408"/>
            <a:ext cx="5504688" cy="5367528"/>
          </a:xfrm>
        </p:spPr>
        <p:txBody>
          <a:bodyPr>
            <a:normAutofit/>
          </a:bodyPr>
          <a:lstStyle/>
          <a:p>
            <a:pPr fontAlgn="base">
              <a:lnSpc>
                <a:spcPct val="100000"/>
              </a:lnSpc>
            </a:pPr>
            <a:r>
              <a:rPr lang="en-GB" sz="1400"/>
              <a:t>The school continues to follow the local authority calendar and a list of the next academic year’s holidays can be found on the Carmarthenshire County Council website using the link below : </a:t>
            </a:r>
          </a:p>
          <a:p>
            <a:pPr fontAlgn="base">
              <a:lnSpc>
                <a:spcPct val="100000"/>
              </a:lnSpc>
            </a:pPr>
            <a:r>
              <a:rPr lang="en-GB" sz="1400"/>
              <a:t>https://publicholidays.co.uk/school-holidays/wales/carmarthenshire/ </a:t>
            </a:r>
          </a:p>
          <a:p>
            <a:pPr fontAlgn="base">
              <a:lnSpc>
                <a:spcPct val="100000"/>
              </a:lnSpc>
            </a:pPr>
            <a:r>
              <a:rPr lang="en-GB" sz="1400"/>
              <a:t>Please note that this calendar is subject to any changes that may arise as a result of government policy decisions.  Carmarthenshire County Council does not accept liability for any losses incurred in respect of altered holiday arrangements following such changes. </a:t>
            </a:r>
          </a:p>
          <a:p>
            <a:pPr fontAlgn="base">
              <a:lnSpc>
                <a:spcPct val="100000"/>
              </a:lnSpc>
            </a:pPr>
            <a:r>
              <a:rPr lang="en-GB" sz="1400"/>
              <a:t>Heol Goffa School INSET Days planned for 2025/2026:  </a:t>
            </a:r>
          </a:p>
          <a:p>
            <a:pPr fontAlgn="base">
              <a:lnSpc>
                <a:spcPct val="100000"/>
              </a:lnSpc>
            </a:pPr>
            <a:r>
              <a:rPr lang="en-GB" sz="1400"/>
              <a:t>Monday 1st September 2025 </a:t>
            </a:r>
          </a:p>
          <a:p>
            <a:pPr fontAlgn="base">
              <a:lnSpc>
                <a:spcPct val="100000"/>
              </a:lnSpc>
            </a:pPr>
            <a:r>
              <a:rPr lang="en-GB" sz="1400"/>
              <a:t>Tuesday 2nd September 2025 </a:t>
            </a:r>
          </a:p>
          <a:p>
            <a:pPr fontAlgn="base">
              <a:lnSpc>
                <a:spcPct val="100000"/>
              </a:lnSpc>
            </a:pPr>
            <a:r>
              <a:rPr lang="en-GB" sz="1400"/>
              <a:t>Friday 19</a:t>
            </a:r>
            <a:r>
              <a:rPr lang="en-GB" sz="1400" baseline="30000"/>
              <a:t>th</a:t>
            </a:r>
            <a:r>
              <a:rPr lang="en-GB" sz="1400"/>
              <a:t> December 2025 </a:t>
            </a:r>
          </a:p>
          <a:p>
            <a:pPr fontAlgn="base">
              <a:lnSpc>
                <a:spcPct val="100000"/>
              </a:lnSpc>
            </a:pPr>
            <a:r>
              <a:rPr lang="en-GB" sz="1400"/>
              <a:t>Monday 1</a:t>
            </a:r>
            <a:r>
              <a:rPr lang="en-GB" sz="1400" baseline="30000"/>
              <a:t>st</a:t>
            </a:r>
            <a:r>
              <a:rPr lang="en-GB" sz="1400"/>
              <a:t> January 2026 </a:t>
            </a:r>
          </a:p>
          <a:p>
            <a:pPr fontAlgn="base">
              <a:lnSpc>
                <a:spcPct val="100000"/>
              </a:lnSpc>
            </a:pPr>
            <a:r>
              <a:rPr lang="en-GB" sz="1400"/>
              <a:t>Friday 13</a:t>
            </a:r>
            <a:r>
              <a:rPr lang="en-GB" sz="1400" baseline="30000"/>
              <a:t>th</a:t>
            </a:r>
            <a:r>
              <a:rPr lang="en-GB" sz="1400"/>
              <a:t> February 2026 </a:t>
            </a:r>
          </a:p>
          <a:p>
            <a:pPr fontAlgn="base">
              <a:lnSpc>
                <a:spcPct val="100000"/>
              </a:lnSpc>
            </a:pPr>
            <a:r>
              <a:rPr lang="en-GB" sz="1400"/>
              <a:t>Monday 20th July 2026 </a:t>
            </a:r>
          </a:p>
          <a:p>
            <a:pPr fontAlgn="base">
              <a:lnSpc>
                <a:spcPct val="100000"/>
              </a:lnSpc>
            </a:pPr>
            <a:r>
              <a:rPr lang="en-GB" sz="1400"/>
              <a:t>Please note any directed additional bank holidays </a:t>
            </a:r>
          </a:p>
          <a:p>
            <a:pPr fontAlgn="base">
              <a:lnSpc>
                <a:spcPct val="100000"/>
              </a:lnSpc>
            </a:pPr>
            <a:endParaRPr lang="en-GB" sz="1400"/>
          </a:p>
          <a:p>
            <a:pPr>
              <a:lnSpc>
                <a:spcPct val="100000"/>
              </a:lnSpc>
            </a:pPr>
            <a:endParaRPr lang="en-GB" sz="1400"/>
          </a:p>
        </p:txBody>
      </p:sp>
    </p:spTree>
    <p:extLst>
      <p:ext uri="{BB962C8B-B14F-4D97-AF65-F5344CB8AC3E}">
        <p14:creationId xmlns:p14="http://schemas.microsoft.com/office/powerpoint/2010/main" val="1402508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D1BDCCC-E676-2A7E-BE11-2B8C23DB28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86F22D-25CC-64B8-167B-3642B1EE6713}"/>
              </a:ext>
            </a:extLst>
          </p:cNvPr>
          <p:cNvSpPr>
            <a:spLocks noGrp="1"/>
          </p:cNvSpPr>
          <p:nvPr>
            <p:ph type="title"/>
          </p:nvPr>
        </p:nvSpPr>
        <p:spPr>
          <a:xfrm>
            <a:off x="521208" y="978408"/>
            <a:ext cx="11155680" cy="1115568"/>
          </a:xfrm>
        </p:spPr>
        <p:txBody>
          <a:bodyPr>
            <a:normAutofit/>
          </a:bodyPr>
          <a:lstStyle/>
          <a:p>
            <a:pPr>
              <a:lnSpc>
                <a:spcPct val="90000"/>
              </a:lnSpc>
            </a:pPr>
            <a:r>
              <a:rPr lang="en-GB" sz="2400"/>
              <a:t>Steps taken to strengthen links with the community (including police) </a:t>
            </a:r>
            <a:br>
              <a:rPr lang="en-GB" sz="2400"/>
            </a:br>
            <a:endParaRPr lang="en-GB" sz="2400"/>
          </a:p>
        </p:txBody>
      </p:sp>
      <p:sp>
        <p:nvSpPr>
          <p:cNvPr id="11" name="Freeform: Shape 10">
            <a:extLst>
              <a:ext uri="{FF2B5EF4-FFF2-40B4-BE49-F238E27FC236}">
                <a16:creationId xmlns:a16="http://schemas.microsoft.com/office/drawing/2014/main" id="{781C97B1-8A09-6383-8C65-A3B7357781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2174CF23-F5D5-5B11-6946-37DB848499D4}"/>
              </a:ext>
            </a:extLst>
          </p:cNvPr>
          <p:cNvSpPr>
            <a:spLocks noGrp="1"/>
          </p:cNvSpPr>
          <p:nvPr>
            <p:ph idx="1"/>
          </p:nvPr>
        </p:nvSpPr>
        <p:spPr>
          <a:xfrm>
            <a:off x="521208" y="2304288"/>
            <a:ext cx="6821424" cy="4050792"/>
          </a:xfrm>
        </p:spPr>
        <p:txBody>
          <a:bodyPr>
            <a:normAutofit/>
          </a:bodyPr>
          <a:lstStyle/>
          <a:p>
            <a:pPr fontAlgn="base">
              <a:lnSpc>
                <a:spcPct val="100000"/>
              </a:lnSpc>
            </a:pPr>
            <a:r>
              <a:rPr lang="en-GB" sz="1500"/>
              <a:t>Community engagement remains a key strength. Highlights include: </a:t>
            </a:r>
          </a:p>
          <a:p>
            <a:pPr fontAlgn="base">
              <a:lnSpc>
                <a:spcPct val="100000"/>
              </a:lnSpc>
            </a:pPr>
            <a:r>
              <a:rPr lang="en-GB" sz="1500"/>
              <a:t>Ongoing collaboration with police, fire and ambulance services </a:t>
            </a:r>
          </a:p>
          <a:p>
            <a:pPr fontAlgn="base">
              <a:lnSpc>
                <a:spcPct val="100000"/>
              </a:lnSpc>
            </a:pPr>
            <a:r>
              <a:rPr lang="en-GB" sz="1500"/>
              <a:t>Intergenerational activities such as Goldies Singalong sessions and Rotary Activities </a:t>
            </a:r>
          </a:p>
          <a:p>
            <a:pPr fontAlgn="base">
              <a:lnSpc>
                <a:spcPct val="100000"/>
              </a:lnSpc>
            </a:pPr>
            <a:r>
              <a:rPr lang="en-GB" sz="1500"/>
              <a:t>Work with local libraries, artists, musicians and community venues </a:t>
            </a:r>
          </a:p>
          <a:p>
            <a:pPr fontAlgn="base">
              <a:lnSpc>
                <a:spcPct val="100000"/>
              </a:lnSpc>
            </a:pPr>
            <a:r>
              <a:rPr lang="en-GB" sz="1500"/>
              <a:t>PTA activities, Family Fun Night, Summer Fayre and Mini Bees early‑years sessions </a:t>
            </a:r>
          </a:p>
          <a:p>
            <a:pPr fontAlgn="base">
              <a:lnSpc>
                <a:spcPct val="100000"/>
              </a:lnSpc>
            </a:pPr>
            <a:r>
              <a:rPr lang="en-GB" sz="1500"/>
              <a:t>Youth worker support and transition-focused partnerships </a:t>
            </a:r>
          </a:p>
          <a:p>
            <a:pPr fontAlgn="base">
              <a:lnSpc>
                <a:spcPct val="100000"/>
              </a:lnSpc>
            </a:pPr>
            <a:r>
              <a:rPr lang="en-GB" sz="1500"/>
              <a:t>Participation in national competitions, cultural events and Urdd activities </a:t>
            </a:r>
          </a:p>
          <a:p>
            <a:pPr fontAlgn="base">
              <a:lnSpc>
                <a:spcPct val="100000"/>
              </a:lnSpc>
            </a:pPr>
            <a:r>
              <a:rPr lang="en-GB" sz="1500"/>
              <a:t>These partnerships significantly enrich pupils’ learning experiences and community integration. </a:t>
            </a:r>
          </a:p>
          <a:p>
            <a:pPr>
              <a:lnSpc>
                <a:spcPct val="100000"/>
              </a:lnSpc>
            </a:pPr>
            <a:endParaRPr lang="en-GB" sz="1500"/>
          </a:p>
        </p:txBody>
      </p:sp>
      <p:pic>
        <p:nvPicPr>
          <p:cNvPr id="4" name="Content Placeholder 6">
            <a:extLst>
              <a:ext uri="{FF2B5EF4-FFF2-40B4-BE49-F238E27FC236}">
                <a16:creationId xmlns:a16="http://schemas.microsoft.com/office/drawing/2014/main" id="{9156597F-24D5-5F7C-D39A-08794D5DCDC7}"/>
              </a:ext>
            </a:extLst>
          </p:cNvPr>
          <p:cNvPicPr>
            <a:picLocks noChangeAspect="1"/>
          </p:cNvPicPr>
          <p:nvPr/>
        </p:nvPicPr>
        <p:blipFill>
          <a:blip r:embed="rId2">
            <a:extLst>
              <a:ext uri="{28A0092B-C50C-407E-A947-70E740481C1C}">
                <a14:useLocalDpi xmlns:a14="http://schemas.microsoft.com/office/drawing/2010/main" val="0"/>
              </a:ext>
            </a:extLst>
          </a:blip>
          <a:srcRect r="4" b="3440"/>
          <a:stretch>
            <a:fillRect/>
          </a:stretch>
        </p:blipFill>
        <p:spPr>
          <a:xfrm>
            <a:off x="7730019" y="2299390"/>
            <a:ext cx="3941064" cy="4048568"/>
          </a:xfrm>
          <a:prstGeom prst="rect">
            <a:avLst/>
          </a:prstGeom>
        </p:spPr>
      </p:pic>
    </p:spTree>
    <p:extLst>
      <p:ext uri="{BB962C8B-B14F-4D97-AF65-F5344CB8AC3E}">
        <p14:creationId xmlns:p14="http://schemas.microsoft.com/office/powerpoint/2010/main" val="31153260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3918432D-8952-19BC-F543-58386F51FD7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04662" y="1004206"/>
            <a:ext cx="3969766" cy="561548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903B1F7D-11A2-5C3C-8BC7-9D2113E4C0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8425" y="1290918"/>
            <a:ext cx="5130615" cy="5409086"/>
          </a:xfrm>
          <a:prstGeom prst="rect">
            <a:avLst/>
          </a:prstGeom>
          <a:noFill/>
          <a:extLst>
            <a:ext uri="{909E8E84-426E-40DD-AFC4-6F175D3DCCD1}">
              <a14:hiddenFill xmlns:a14="http://schemas.microsoft.com/office/drawing/2010/main">
                <a:solidFill>
                  <a:srgbClr val="FFFFFF"/>
                </a:solidFill>
              </a14:hiddenFill>
            </a:ext>
          </a:extLst>
        </p:spPr>
      </p:pic>
      <p:pic>
        <p:nvPicPr>
          <p:cNvPr id="4" name="Content Placeholder 6">
            <a:extLst>
              <a:ext uri="{FF2B5EF4-FFF2-40B4-BE49-F238E27FC236}">
                <a16:creationId xmlns:a16="http://schemas.microsoft.com/office/drawing/2014/main" id="{A6889707-39BD-455E-4B42-64FC90C054C6}"/>
              </a:ext>
            </a:extLst>
          </p:cNvPr>
          <p:cNvPicPr>
            <a:picLocks noChangeAspect="1"/>
          </p:cNvPicPr>
          <p:nvPr/>
        </p:nvPicPr>
        <p:blipFill>
          <a:blip r:embed="rId4">
            <a:extLst>
              <a:ext uri="{28A0092B-C50C-407E-A947-70E740481C1C}">
                <a14:useLocalDpi xmlns:a14="http://schemas.microsoft.com/office/drawing/2010/main" val="0"/>
              </a:ext>
            </a:extLst>
          </a:blip>
          <a:srcRect r="4" b="3440"/>
          <a:stretch>
            <a:fillRect/>
          </a:stretch>
        </p:blipFill>
        <p:spPr>
          <a:xfrm>
            <a:off x="10769571" y="5388044"/>
            <a:ext cx="1198937" cy="1231642"/>
          </a:xfrm>
          <a:prstGeom prst="rect">
            <a:avLst/>
          </a:prstGeom>
        </p:spPr>
      </p:pic>
    </p:spTree>
    <p:extLst>
      <p:ext uri="{BB962C8B-B14F-4D97-AF65-F5344CB8AC3E}">
        <p14:creationId xmlns:p14="http://schemas.microsoft.com/office/powerpoint/2010/main" val="1298618979"/>
      </p:ext>
    </p:extLst>
  </p:cSld>
  <p:clrMapOvr>
    <a:masterClrMapping/>
  </p:clrMapOvr>
</p:sld>
</file>

<file path=ppt/theme/theme1.xml><?xml version="1.0" encoding="utf-8"?>
<a:theme xmlns:a="http://schemas.openxmlformats.org/drawingml/2006/main" name="GestaltVTI">
  <a:themeElements>
    <a:clrScheme name="Gestalt">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Gestal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GestaltVTI" id="{4F87C71D-53D1-4B71-BF97-FD0EA4B25665}" vid="{A110AFC4-8D8A-4C02-8885-7BA370B379B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2352</Words>
  <Application>Microsoft Office PowerPoint</Application>
  <PresentationFormat>Widescreen</PresentationFormat>
  <Paragraphs>140</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Aptos</vt:lpstr>
      <vt:lpstr>Arial</vt:lpstr>
      <vt:lpstr>Bierstadt</vt:lpstr>
      <vt:lpstr>Calibri</vt:lpstr>
      <vt:lpstr>Tunga</vt:lpstr>
      <vt:lpstr>GestaltVTI</vt:lpstr>
      <vt:lpstr>Governors Report to Parents 2024 to 2025</vt:lpstr>
      <vt:lpstr>Message from the Chair of Governors</vt:lpstr>
      <vt:lpstr>Our Governing Body  </vt:lpstr>
      <vt:lpstr>Session Times: 8:50am – 2:50pm   2024/2025 Pupil Attendance Data   The school’s attendance for the academic year 2024/2025 was 86.5%    When required the Headteacher will work with the EWO and Attendance Team to identify those in need of support regarding attendance and lateness.  Please note that all registers are now recorded electronically and if an absence is not reported you will be contacted by the school to explain why your child has failed to attend.   It is imperative that parents communicate with the school in respect of any absences on the first day.   Number of pupils on roll: 128  </vt:lpstr>
      <vt:lpstr>Review of Progress Against ESTYN Recommendations   R1: Further develop the use of assessment to capture progress for pupils with more complex needs  The school has strengthened assessment systems significantly. Staff now use updated frameworks to track progress in literacy, numeracy, digital competence, communication and wellbeing, ensuring even the smallest steps of progress are captured for learners with complex needs.   Training across Maths for Life and communication systems (AAC, Signalong, communication boards) has helped ensure assessment is more consistent and responsive to individual learner profiles.    R2: Increase the opportunities for older pupils to engage in work‑experience placements  Opportunities for older pupils have expanded considerably. Senior Phase learners now access a wider range of work‑experience placements, community visits, in‑school work‑related activities, and supported college transition programmes. These experiences develop employability, independence and essential life skills in preparation for adulthood.   NB: At the time of writing this report, we are awaiting the report from the Estyn Inspection of November 2025   </vt:lpstr>
      <vt:lpstr>Additional Learning Needs (ALN)  </vt:lpstr>
      <vt:lpstr>Standards of Teaching and Learning    Teaching and learning continue to be robustly monitored through half‑termly learning walks, phase meetings, and collaboration with the Education Support Advisor. Performance management targets align with school priorities, and leaders have received coaching to strengthen their evaluation and leadership skills.  Subject leaders report strong progress in the development of structured, high‑quality teaching frameworks—particularly in Maths for Life, reading interventions (such as Reading Eggs), and communication development. ICT and technology are increasingly used to enhance learning across phases, including 3D modelling, digital art, and AAC systems.  </vt:lpstr>
      <vt:lpstr>Curriculum and Extra- Curricular  </vt:lpstr>
      <vt:lpstr>Policies  </vt:lpstr>
      <vt:lpstr>Access for Disabled Pupils   </vt:lpstr>
      <vt:lpstr>Buildings, Health and Safety</vt:lpstr>
      <vt:lpstr>Healthy Lifestyles   </vt:lpstr>
      <vt:lpstr>School Holidays  </vt:lpstr>
      <vt:lpstr>Steps taken to strengthen links with the community (including police)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Ceri Hopkins</dc:creator>
  <cp:lastModifiedBy>Ceri Hopkins</cp:lastModifiedBy>
  <cp:revision>3</cp:revision>
  <dcterms:created xsi:type="dcterms:W3CDTF">2026-01-22T13:26:02Z</dcterms:created>
  <dcterms:modified xsi:type="dcterms:W3CDTF">2026-01-26T14:49:04Z</dcterms:modified>
</cp:coreProperties>
</file>